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40" r:id="rId2"/>
    <p:sldId id="492" r:id="rId3"/>
    <p:sldId id="533" r:id="rId4"/>
    <p:sldId id="294" r:id="rId5"/>
    <p:sldId id="328" r:id="rId6"/>
    <p:sldId id="529" r:id="rId7"/>
    <p:sldId id="519" r:id="rId8"/>
    <p:sldId id="295" r:id="rId9"/>
    <p:sldId id="557" r:id="rId10"/>
    <p:sldId id="308" r:id="rId11"/>
    <p:sldId id="536" r:id="rId12"/>
    <p:sldId id="520" r:id="rId13"/>
    <p:sldId id="487" r:id="rId14"/>
    <p:sldId id="521" r:id="rId15"/>
    <p:sldId id="522" r:id="rId16"/>
    <p:sldId id="310" r:id="rId17"/>
    <p:sldId id="524" r:id="rId18"/>
    <p:sldId id="292" r:id="rId19"/>
    <p:sldId id="545" r:id="rId20"/>
    <p:sldId id="296" r:id="rId21"/>
    <p:sldId id="265" r:id="rId22"/>
    <p:sldId id="289" r:id="rId23"/>
    <p:sldId id="525" r:id="rId24"/>
    <p:sldId id="535" r:id="rId25"/>
    <p:sldId id="272" r:id="rId26"/>
    <p:sldId id="526" r:id="rId27"/>
    <p:sldId id="273" r:id="rId28"/>
    <p:sldId id="527" r:id="rId29"/>
    <p:sldId id="528" r:id="rId30"/>
    <p:sldId id="537" r:id="rId31"/>
    <p:sldId id="538" r:id="rId32"/>
    <p:sldId id="539" r:id="rId33"/>
    <p:sldId id="541" r:id="rId34"/>
    <p:sldId id="285" r:id="rId35"/>
    <p:sldId id="543" r:id="rId36"/>
    <p:sldId id="540" r:id="rId37"/>
    <p:sldId id="494" r:id="rId38"/>
    <p:sldId id="449" r:id="rId39"/>
    <p:sldId id="548" r:id="rId40"/>
    <p:sldId id="549" r:id="rId41"/>
    <p:sldId id="550" r:id="rId42"/>
    <p:sldId id="468" r:id="rId43"/>
    <p:sldId id="552" r:id="rId44"/>
    <p:sldId id="470" r:id="rId45"/>
    <p:sldId id="553" r:id="rId46"/>
    <p:sldId id="512" r:id="rId47"/>
    <p:sldId id="509" r:id="rId48"/>
    <p:sldId id="510" r:id="rId49"/>
    <p:sldId id="461" r:id="rId50"/>
    <p:sldId id="554" r:id="rId51"/>
    <p:sldId id="465" r:id="rId52"/>
    <p:sldId id="516" r:id="rId53"/>
    <p:sldId id="478" r:id="rId54"/>
    <p:sldId id="503" r:id="rId55"/>
    <p:sldId id="508" r:id="rId56"/>
    <p:sldId id="546" r:id="rId57"/>
    <p:sldId id="544" r:id="rId58"/>
    <p:sldId id="481" r:id="rId59"/>
    <p:sldId id="555" r:id="rId60"/>
    <p:sldId id="556" r:id="rId61"/>
    <p:sldId id="499" r:id="rId62"/>
    <p:sldId id="547" r:id="rId63"/>
    <p:sldId id="490" r:id="rId64"/>
    <p:sldId id="48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85FDC-77E6-D547-92D5-A4EBAEB880C3}" v="2" dt="2024-11-08T22:01:12.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74"/>
    <p:restoredTop sz="88088"/>
  </p:normalViewPr>
  <p:slideViewPr>
    <p:cSldViewPr snapToGrid="0" snapToObjects="1">
      <p:cViewPr varScale="1">
        <p:scale>
          <a:sx n="106" d="100"/>
          <a:sy n="106" d="100"/>
        </p:scale>
        <p:origin x="784" y="184"/>
      </p:cViewPr>
      <p:guideLst/>
    </p:cSldViewPr>
  </p:slideViewPr>
  <p:outlineViewPr>
    <p:cViewPr>
      <p:scale>
        <a:sx n="33" d="100"/>
        <a:sy n="33" d="100"/>
      </p:scale>
      <p:origin x="0" y="-513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DADB9-950D-604C-BDEB-E8068F96522E}"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GB"/>
        </a:p>
      </dgm:t>
    </dgm:pt>
    <dgm:pt modelId="{84A9CD65-D722-1448-B152-7E20BA053798}">
      <dgm:prSet phldrT="[Text]"/>
      <dgm:spPr/>
      <dgm:t>
        <a:bodyPr/>
        <a:lstStyle/>
        <a:p>
          <a:r>
            <a:rPr lang="en-GB" dirty="0"/>
            <a:t>RRI</a:t>
          </a:r>
        </a:p>
      </dgm:t>
    </dgm:pt>
    <dgm:pt modelId="{EFCD130D-111C-3249-A1F7-8F10FFE5FB69}" type="parTrans" cxnId="{A486E619-DFB0-424C-93EF-BF2C2D38D294}">
      <dgm:prSet/>
      <dgm:spPr/>
      <dgm:t>
        <a:bodyPr/>
        <a:lstStyle/>
        <a:p>
          <a:endParaRPr lang="en-GB"/>
        </a:p>
      </dgm:t>
    </dgm:pt>
    <dgm:pt modelId="{3516FFE3-1D08-A14A-AB6A-F45325856DAA}" type="sibTrans" cxnId="{A486E619-DFB0-424C-93EF-BF2C2D38D294}">
      <dgm:prSet/>
      <dgm:spPr/>
      <dgm:t>
        <a:bodyPr/>
        <a:lstStyle/>
        <a:p>
          <a:endParaRPr lang="en-GB"/>
        </a:p>
      </dgm:t>
    </dgm:pt>
    <dgm:pt modelId="{B49F816D-E636-4747-AF4F-B0191C9CCE39}">
      <dgm:prSet phldrT="[Text]"/>
      <dgm:spPr/>
      <dgm:t>
        <a:bodyPr/>
        <a:lstStyle/>
        <a:p>
          <a:r>
            <a:rPr lang="en-GB" dirty="0"/>
            <a:t>Ethics</a:t>
          </a:r>
        </a:p>
      </dgm:t>
    </dgm:pt>
    <dgm:pt modelId="{63E63082-8914-4B48-89A4-DB3BC9BA1ECD}" type="parTrans" cxnId="{CAABC454-6764-FA43-A12F-BBD838E51C17}">
      <dgm:prSet/>
      <dgm:spPr/>
      <dgm:t>
        <a:bodyPr/>
        <a:lstStyle/>
        <a:p>
          <a:endParaRPr lang="en-GB"/>
        </a:p>
      </dgm:t>
    </dgm:pt>
    <dgm:pt modelId="{3302D28E-88D2-A645-8BD5-E07AD5FEA7A9}" type="sibTrans" cxnId="{CAABC454-6764-FA43-A12F-BBD838E51C17}">
      <dgm:prSet/>
      <dgm:spPr/>
      <dgm:t>
        <a:bodyPr/>
        <a:lstStyle/>
        <a:p>
          <a:endParaRPr lang="en-GB"/>
        </a:p>
      </dgm:t>
    </dgm:pt>
    <dgm:pt modelId="{F06676BD-6FFD-5D4E-BA3F-5CC88079BBD7}">
      <dgm:prSet phldrT="[Text]"/>
      <dgm:spPr/>
      <dgm:t>
        <a:bodyPr/>
        <a:lstStyle/>
        <a:p>
          <a:r>
            <a:rPr lang="en-GB" dirty="0"/>
            <a:t>Gender equality</a:t>
          </a:r>
        </a:p>
      </dgm:t>
    </dgm:pt>
    <dgm:pt modelId="{03029039-84B5-6546-9AE1-2B214E2C9EBE}" type="parTrans" cxnId="{ECA49B2C-B055-E24D-AF87-8220AAA18BBC}">
      <dgm:prSet/>
      <dgm:spPr/>
      <dgm:t>
        <a:bodyPr/>
        <a:lstStyle/>
        <a:p>
          <a:endParaRPr lang="en-GB"/>
        </a:p>
      </dgm:t>
    </dgm:pt>
    <dgm:pt modelId="{3FCCCCFB-275F-A84E-8C3F-812257D4FEE7}" type="sibTrans" cxnId="{ECA49B2C-B055-E24D-AF87-8220AAA18BBC}">
      <dgm:prSet/>
      <dgm:spPr/>
      <dgm:t>
        <a:bodyPr/>
        <a:lstStyle/>
        <a:p>
          <a:endParaRPr lang="en-GB"/>
        </a:p>
      </dgm:t>
    </dgm:pt>
    <dgm:pt modelId="{9E069533-AEC0-E242-8572-30E572CA2921}">
      <dgm:prSet phldrT="[Text]"/>
      <dgm:spPr/>
      <dgm:t>
        <a:bodyPr/>
        <a:lstStyle/>
        <a:p>
          <a:r>
            <a:rPr lang="en-GB" dirty="0"/>
            <a:t>Governance</a:t>
          </a:r>
        </a:p>
      </dgm:t>
    </dgm:pt>
    <dgm:pt modelId="{D0F494C6-0843-7E41-8305-1D34083F5DFA}" type="parTrans" cxnId="{F1076F64-F86C-C34A-B52D-E4DB6B0706E1}">
      <dgm:prSet/>
      <dgm:spPr/>
      <dgm:t>
        <a:bodyPr/>
        <a:lstStyle/>
        <a:p>
          <a:endParaRPr lang="en-GB"/>
        </a:p>
      </dgm:t>
    </dgm:pt>
    <dgm:pt modelId="{4F431D42-0FFB-4A40-B576-A931BC3F37DC}" type="sibTrans" cxnId="{F1076F64-F86C-C34A-B52D-E4DB6B0706E1}">
      <dgm:prSet/>
      <dgm:spPr/>
      <dgm:t>
        <a:bodyPr/>
        <a:lstStyle/>
        <a:p>
          <a:endParaRPr lang="en-GB"/>
        </a:p>
      </dgm:t>
    </dgm:pt>
    <dgm:pt modelId="{9691D817-E1E6-934F-BF22-0F5E4CC81007}">
      <dgm:prSet phldrT="[Text]"/>
      <dgm:spPr/>
      <dgm:t>
        <a:bodyPr/>
        <a:lstStyle/>
        <a:p>
          <a:r>
            <a:rPr lang="en-GB" dirty="0"/>
            <a:t>Open Access</a:t>
          </a:r>
        </a:p>
      </dgm:t>
    </dgm:pt>
    <dgm:pt modelId="{4F441579-EA96-8446-BF39-6C5D53EAD9EC}" type="parTrans" cxnId="{11DFE12E-0C59-1D4E-B614-DA8524E2DDAB}">
      <dgm:prSet/>
      <dgm:spPr/>
      <dgm:t>
        <a:bodyPr/>
        <a:lstStyle/>
        <a:p>
          <a:endParaRPr lang="en-GB"/>
        </a:p>
      </dgm:t>
    </dgm:pt>
    <dgm:pt modelId="{8537B4AA-2570-B848-9892-4AB1447ECC98}" type="sibTrans" cxnId="{11DFE12E-0C59-1D4E-B614-DA8524E2DDAB}">
      <dgm:prSet/>
      <dgm:spPr/>
      <dgm:t>
        <a:bodyPr/>
        <a:lstStyle/>
        <a:p>
          <a:endParaRPr lang="en-GB"/>
        </a:p>
      </dgm:t>
    </dgm:pt>
    <dgm:pt modelId="{FB3B24E3-A2A8-A549-92A5-7B06CDEEEB51}">
      <dgm:prSet phldrT="[Text]"/>
      <dgm:spPr/>
      <dgm:t>
        <a:bodyPr/>
        <a:lstStyle/>
        <a:p>
          <a:r>
            <a:rPr lang="en-GB" dirty="0"/>
            <a:t>Public engagement</a:t>
          </a:r>
        </a:p>
      </dgm:t>
    </dgm:pt>
    <dgm:pt modelId="{AE823EC2-AE8E-6443-90C1-6429580BC3FA}" type="parTrans" cxnId="{3B2671A2-F1FE-514C-AE5F-9FFFF19E37B3}">
      <dgm:prSet/>
      <dgm:spPr/>
      <dgm:t>
        <a:bodyPr/>
        <a:lstStyle/>
        <a:p>
          <a:endParaRPr lang="en-GB"/>
        </a:p>
      </dgm:t>
    </dgm:pt>
    <dgm:pt modelId="{58D7707A-DC78-BD42-AB15-2A51AC661B15}" type="sibTrans" cxnId="{3B2671A2-F1FE-514C-AE5F-9FFFF19E37B3}">
      <dgm:prSet/>
      <dgm:spPr/>
      <dgm:t>
        <a:bodyPr/>
        <a:lstStyle/>
        <a:p>
          <a:endParaRPr lang="en-GB"/>
        </a:p>
      </dgm:t>
    </dgm:pt>
    <dgm:pt modelId="{9B2CDF0F-4603-8B4E-81A4-657A20D30E81}">
      <dgm:prSet phldrT="[Text]"/>
      <dgm:spPr/>
      <dgm:t>
        <a:bodyPr/>
        <a:lstStyle/>
        <a:p>
          <a:r>
            <a:rPr lang="en-GB" dirty="0"/>
            <a:t>Science education</a:t>
          </a:r>
        </a:p>
      </dgm:t>
    </dgm:pt>
    <dgm:pt modelId="{040DDCF9-0013-4244-8D56-EAEDA29D4B6E}" type="parTrans" cxnId="{DA2C0229-A929-E840-95A6-A026315F1BDD}">
      <dgm:prSet/>
      <dgm:spPr/>
      <dgm:t>
        <a:bodyPr/>
        <a:lstStyle/>
        <a:p>
          <a:endParaRPr lang="en-GB"/>
        </a:p>
      </dgm:t>
    </dgm:pt>
    <dgm:pt modelId="{0D339C7D-77A7-054B-8AE1-DDA7BCE0083D}" type="sibTrans" cxnId="{DA2C0229-A929-E840-95A6-A026315F1BDD}">
      <dgm:prSet/>
      <dgm:spPr/>
      <dgm:t>
        <a:bodyPr/>
        <a:lstStyle/>
        <a:p>
          <a:endParaRPr lang="en-GB"/>
        </a:p>
      </dgm:t>
    </dgm:pt>
    <dgm:pt modelId="{260E5DD3-CF38-F246-833A-6FA2CB955AB9}" type="pres">
      <dgm:prSet presAssocID="{CA5DADB9-950D-604C-BDEB-E8068F96522E}" presName="Name0" presStyleCnt="0">
        <dgm:presLayoutVars>
          <dgm:chMax val="1"/>
          <dgm:dir/>
          <dgm:animLvl val="ctr"/>
          <dgm:resizeHandles val="exact"/>
        </dgm:presLayoutVars>
      </dgm:prSet>
      <dgm:spPr/>
    </dgm:pt>
    <dgm:pt modelId="{33F576EB-F774-D94A-A9DB-533B029DBF62}" type="pres">
      <dgm:prSet presAssocID="{84A9CD65-D722-1448-B152-7E20BA053798}" presName="centerShape" presStyleLbl="node0" presStyleIdx="0" presStyleCnt="1"/>
      <dgm:spPr/>
    </dgm:pt>
    <dgm:pt modelId="{1375E497-6ABE-3A46-9DCA-588F365D40D1}" type="pres">
      <dgm:prSet presAssocID="{B49F816D-E636-4747-AF4F-B0191C9CCE39}" presName="node" presStyleLbl="node1" presStyleIdx="0" presStyleCnt="6">
        <dgm:presLayoutVars>
          <dgm:bulletEnabled val="1"/>
        </dgm:presLayoutVars>
      </dgm:prSet>
      <dgm:spPr/>
    </dgm:pt>
    <dgm:pt modelId="{5490D2B3-7905-024A-9228-924877FF4969}" type="pres">
      <dgm:prSet presAssocID="{B49F816D-E636-4747-AF4F-B0191C9CCE39}" presName="dummy" presStyleCnt="0"/>
      <dgm:spPr/>
    </dgm:pt>
    <dgm:pt modelId="{DE787E13-F9A1-AA4A-AEB5-01577D58C68E}" type="pres">
      <dgm:prSet presAssocID="{3302D28E-88D2-A645-8BD5-E07AD5FEA7A9}" presName="sibTrans" presStyleLbl="sibTrans2D1" presStyleIdx="0" presStyleCnt="6"/>
      <dgm:spPr/>
    </dgm:pt>
    <dgm:pt modelId="{B7440C26-04E6-7748-B344-79D71925A01C}" type="pres">
      <dgm:prSet presAssocID="{F06676BD-6FFD-5D4E-BA3F-5CC88079BBD7}" presName="node" presStyleLbl="node1" presStyleIdx="1" presStyleCnt="6">
        <dgm:presLayoutVars>
          <dgm:bulletEnabled val="1"/>
        </dgm:presLayoutVars>
      </dgm:prSet>
      <dgm:spPr/>
    </dgm:pt>
    <dgm:pt modelId="{B172A705-EEC4-5446-A477-ED3CE96A7C98}" type="pres">
      <dgm:prSet presAssocID="{F06676BD-6FFD-5D4E-BA3F-5CC88079BBD7}" presName="dummy" presStyleCnt="0"/>
      <dgm:spPr/>
    </dgm:pt>
    <dgm:pt modelId="{A9E3CEC1-599E-0242-8AE1-D327450216B7}" type="pres">
      <dgm:prSet presAssocID="{3FCCCCFB-275F-A84E-8C3F-812257D4FEE7}" presName="sibTrans" presStyleLbl="sibTrans2D1" presStyleIdx="1" presStyleCnt="6"/>
      <dgm:spPr/>
    </dgm:pt>
    <dgm:pt modelId="{03D43F90-B4FB-F54B-BD93-EC417DCBA634}" type="pres">
      <dgm:prSet presAssocID="{9E069533-AEC0-E242-8572-30E572CA2921}" presName="node" presStyleLbl="node1" presStyleIdx="2" presStyleCnt="6">
        <dgm:presLayoutVars>
          <dgm:bulletEnabled val="1"/>
        </dgm:presLayoutVars>
      </dgm:prSet>
      <dgm:spPr/>
    </dgm:pt>
    <dgm:pt modelId="{CA8D2000-510F-B543-A29C-669CA339E953}" type="pres">
      <dgm:prSet presAssocID="{9E069533-AEC0-E242-8572-30E572CA2921}" presName="dummy" presStyleCnt="0"/>
      <dgm:spPr/>
    </dgm:pt>
    <dgm:pt modelId="{0F46C7BB-AA73-DA42-A1CC-DF379E67DB0E}" type="pres">
      <dgm:prSet presAssocID="{4F431D42-0FFB-4A40-B576-A931BC3F37DC}" presName="sibTrans" presStyleLbl="sibTrans2D1" presStyleIdx="2" presStyleCnt="6"/>
      <dgm:spPr/>
    </dgm:pt>
    <dgm:pt modelId="{2259AA29-7FBC-554B-9CBA-97A6264514AD}" type="pres">
      <dgm:prSet presAssocID="{9691D817-E1E6-934F-BF22-0F5E4CC81007}" presName="node" presStyleLbl="node1" presStyleIdx="3" presStyleCnt="6">
        <dgm:presLayoutVars>
          <dgm:bulletEnabled val="1"/>
        </dgm:presLayoutVars>
      </dgm:prSet>
      <dgm:spPr/>
    </dgm:pt>
    <dgm:pt modelId="{549461FD-A201-4741-AB66-A896E8CFBAE7}" type="pres">
      <dgm:prSet presAssocID="{9691D817-E1E6-934F-BF22-0F5E4CC81007}" presName="dummy" presStyleCnt="0"/>
      <dgm:spPr/>
    </dgm:pt>
    <dgm:pt modelId="{2EC66201-8AD4-674F-8037-59062F95F4B7}" type="pres">
      <dgm:prSet presAssocID="{8537B4AA-2570-B848-9892-4AB1447ECC98}" presName="sibTrans" presStyleLbl="sibTrans2D1" presStyleIdx="3" presStyleCnt="6"/>
      <dgm:spPr/>
    </dgm:pt>
    <dgm:pt modelId="{607514E1-5B00-E644-BFC3-0DDF1BF5FEAE}" type="pres">
      <dgm:prSet presAssocID="{FB3B24E3-A2A8-A549-92A5-7B06CDEEEB51}" presName="node" presStyleLbl="node1" presStyleIdx="4" presStyleCnt="6">
        <dgm:presLayoutVars>
          <dgm:bulletEnabled val="1"/>
        </dgm:presLayoutVars>
      </dgm:prSet>
      <dgm:spPr/>
    </dgm:pt>
    <dgm:pt modelId="{A1BA3A40-B2B8-AD44-A043-E8CC7F37127D}" type="pres">
      <dgm:prSet presAssocID="{FB3B24E3-A2A8-A549-92A5-7B06CDEEEB51}" presName="dummy" presStyleCnt="0"/>
      <dgm:spPr/>
    </dgm:pt>
    <dgm:pt modelId="{174267DD-5F6A-E248-B4DE-5CDFD823B685}" type="pres">
      <dgm:prSet presAssocID="{58D7707A-DC78-BD42-AB15-2A51AC661B15}" presName="sibTrans" presStyleLbl="sibTrans2D1" presStyleIdx="4" presStyleCnt="6"/>
      <dgm:spPr/>
    </dgm:pt>
    <dgm:pt modelId="{5584984C-F6AE-A743-8C27-ED53BEF5833E}" type="pres">
      <dgm:prSet presAssocID="{9B2CDF0F-4603-8B4E-81A4-657A20D30E81}" presName="node" presStyleLbl="node1" presStyleIdx="5" presStyleCnt="6">
        <dgm:presLayoutVars>
          <dgm:bulletEnabled val="1"/>
        </dgm:presLayoutVars>
      </dgm:prSet>
      <dgm:spPr/>
    </dgm:pt>
    <dgm:pt modelId="{7921C30F-8153-BE43-99B5-91CB41F49D72}" type="pres">
      <dgm:prSet presAssocID="{9B2CDF0F-4603-8B4E-81A4-657A20D30E81}" presName="dummy" presStyleCnt="0"/>
      <dgm:spPr/>
    </dgm:pt>
    <dgm:pt modelId="{D6F68EDB-1B00-B54B-AC17-43BFC6341729}" type="pres">
      <dgm:prSet presAssocID="{0D339C7D-77A7-054B-8AE1-DDA7BCE0083D}" presName="sibTrans" presStyleLbl="sibTrans2D1" presStyleIdx="5" presStyleCnt="6"/>
      <dgm:spPr/>
    </dgm:pt>
  </dgm:ptLst>
  <dgm:cxnLst>
    <dgm:cxn modelId="{C9713D03-76E2-7646-852D-8A843F8795A2}" type="presOf" srcId="{B49F816D-E636-4747-AF4F-B0191C9CCE39}" destId="{1375E497-6ABE-3A46-9DCA-588F365D40D1}" srcOrd="0" destOrd="0" presId="urn:microsoft.com/office/officeart/2005/8/layout/radial6"/>
    <dgm:cxn modelId="{A486E619-DFB0-424C-93EF-BF2C2D38D294}" srcId="{CA5DADB9-950D-604C-BDEB-E8068F96522E}" destId="{84A9CD65-D722-1448-B152-7E20BA053798}" srcOrd="0" destOrd="0" parTransId="{EFCD130D-111C-3249-A1F7-8F10FFE5FB69}" sibTransId="{3516FFE3-1D08-A14A-AB6A-F45325856DAA}"/>
    <dgm:cxn modelId="{3A2CA422-FC88-AA47-9FD0-BA9992C47629}" type="presOf" srcId="{84A9CD65-D722-1448-B152-7E20BA053798}" destId="{33F576EB-F774-D94A-A9DB-533B029DBF62}" srcOrd="0" destOrd="0" presId="urn:microsoft.com/office/officeart/2005/8/layout/radial6"/>
    <dgm:cxn modelId="{DA2C0229-A929-E840-95A6-A026315F1BDD}" srcId="{84A9CD65-D722-1448-B152-7E20BA053798}" destId="{9B2CDF0F-4603-8B4E-81A4-657A20D30E81}" srcOrd="5" destOrd="0" parTransId="{040DDCF9-0013-4244-8D56-EAEDA29D4B6E}" sibTransId="{0D339C7D-77A7-054B-8AE1-DDA7BCE0083D}"/>
    <dgm:cxn modelId="{ECA49B2C-B055-E24D-AF87-8220AAA18BBC}" srcId="{84A9CD65-D722-1448-B152-7E20BA053798}" destId="{F06676BD-6FFD-5D4E-BA3F-5CC88079BBD7}" srcOrd="1" destOrd="0" parTransId="{03029039-84B5-6546-9AE1-2B214E2C9EBE}" sibTransId="{3FCCCCFB-275F-A84E-8C3F-812257D4FEE7}"/>
    <dgm:cxn modelId="{11DFE12E-0C59-1D4E-B614-DA8524E2DDAB}" srcId="{84A9CD65-D722-1448-B152-7E20BA053798}" destId="{9691D817-E1E6-934F-BF22-0F5E4CC81007}" srcOrd="3" destOrd="0" parTransId="{4F441579-EA96-8446-BF39-6C5D53EAD9EC}" sibTransId="{8537B4AA-2570-B848-9892-4AB1447ECC98}"/>
    <dgm:cxn modelId="{B256C545-75DD-BC47-82D5-8126D0F88668}" type="presOf" srcId="{9B2CDF0F-4603-8B4E-81A4-657A20D30E81}" destId="{5584984C-F6AE-A743-8C27-ED53BEF5833E}" srcOrd="0" destOrd="0" presId="urn:microsoft.com/office/officeart/2005/8/layout/radial6"/>
    <dgm:cxn modelId="{A4EE0953-67A9-BC4C-A8E8-41969ADF3DC4}" type="presOf" srcId="{FB3B24E3-A2A8-A549-92A5-7B06CDEEEB51}" destId="{607514E1-5B00-E644-BFC3-0DDF1BF5FEAE}" srcOrd="0" destOrd="0" presId="urn:microsoft.com/office/officeart/2005/8/layout/radial6"/>
    <dgm:cxn modelId="{CAABC454-6764-FA43-A12F-BBD838E51C17}" srcId="{84A9CD65-D722-1448-B152-7E20BA053798}" destId="{B49F816D-E636-4747-AF4F-B0191C9CCE39}" srcOrd="0" destOrd="0" parTransId="{63E63082-8914-4B48-89A4-DB3BC9BA1ECD}" sibTransId="{3302D28E-88D2-A645-8BD5-E07AD5FEA7A9}"/>
    <dgm:cxn modelId="{F1076F64-F86C-C34A-B52D-E4DB6B0706E1}" srcId="{84A9CD65-D722-1448-B152-7E20BA053798}" destId="{9E069533-AEC0-E242-8572-30E572CA2921}" srcOrd="2" destOrd="0" parTransId="{D0F494C6-0843-7E41-8305-1D34083F5DFA}" sibTransId="{4F431D42-0FFB-4A40-B576-A931BC3F37DC}"/>
    <dgm:cxn modelId="{613E4F6F-3282-4D41-9D25-0A194283CA79}" type="presOf" srcId="{4F431D42-0FFB-4A40-B576-A931BC3F37DC}" destId="{0F46C7BB-AA73-DA42-A1CC-DF379E67DB0E}" srcOrd="0" destOrd="0" presId="urn:microsoft.com/office/officeart/2005/8/layout/radial6"/>
    <dgm:cxn modelId="{58089770-3059-924D-9BCD-10CF2C0BCAB0}" type="presOf" srcId="{3302D28E-88D2-A645-8BD5-E07AD5FEA7A9}" destId="{DE787E13-F9A1-AA4A-AEB5-01577D58C68E}" srcOrd="0" destOrd="0" presId="urn:microsoft.com/office/officeart/2005/8/layout/radial6"/>
    <dgm:cxn modelId="{3B511076-D99A-AA41-B1D2-D4BA1D310207}" type="presOf" srcId="{3FCCCCFB-275F-A84E-8C3F-812257D4FEE7}" destId="{A9E3CEC1-599E-0242-8AE1-D327450216B7}" srcOrd="0" destOrd="0" presId="urn:microsoft.com/office/officeart/2005/8/layout/radial6"/>
    <dgm:cxn modelId="{903EF076-1B80-2F42-BBEB-7C128BD9FC57}" type="presOf" srcId="{F06676BD-6FFD-5D4E-BA3F-5CC88079BBD7}" destId="{B7440C26-04E6-7748-B344-79D71925A01C}" srcOrd="0" destOrd="0" presId="urn:microsoft.com/office/officeart/2005/8/layout/radial6"/>
    <dgm:cxn modelId="{AB190B7B-DF35-E642-89E6-CDB3D68F2DAB}" type="presOf" srcId="{58D7707A-DC78-BD42-AB15-2A51AC661B15}" destId="{174267DD-5F6A-E248-B4DE-5CDFD823B685}" srcOrd="0" destOrd="0" presId="urn:microsoft.com/office/officeart/2005/8/layout/radial6"/>
    <dgm:cxn modelId="{43ED2D8B-A4C4-514C-891B-E601695AED77}" type="presOf" srcId="{9691D817-E1E6-934F-BF22-0F5E4CC81007}" destId="{2259AA29-7FBC-554B-9CBA-97A6264514AD}" srcOrd="0" destOrd="0" presId="urn:microsoft.com/office/officeart/2005/8/layout/radial6"/>
    <dgm:cxn modelId="{52DDDA99-9C3B-9D48-81AB-543C72F276C8}" type="presOf" srcId="{9E069533-AEC0-E242-8572-30E572CA2921}" destId="{03D43F90-B4FB-F54B-BD93-EC417DCBA634}" srcOrd="0" destOrd="0" presId="urn:microsoft.com/office/officeart/2005/8/layout/radial6"/>
    <dgm:cxn modelId="{3B2671A2-F1FE-514C-AE5F-9FFFF19E37B3}" srcId="{84A9CD65-D722-1448-B152-7E20BA053798}" destId="{FB3B24E3-A2A8-A549-92A5-7B06CDEEEB51}" srcOrd="4" destOrd="0" parTransId="{AE823EC2-AE8E-6443-90C1-6429580BC3FA}" sibTransId="{58D7707A-DC78-BD42-AB15-2A51AC661B15}"/>
    <dgm:cxn modelId="{A3F35EA9-2A87-8449-8C69-BDF804ED675F}" type="presOf" srcId="{8537B4AA-2570-B848-9892-4AB1447ECC98}" destId="{2EC66201-8AD4-674F-8037-59062F95F4B7}" srcOrd="0" destOrd="0" presId="urn:microsoft.com/office/officeart/2005/8/layout/radial6"/>
    <dgm:cxn modelId="{9CE4BACE-B27C-E643-8FF2-FCB3AB589AC2}" type="presOf" srcId="{CA5DADB9-950D-604C-BDEB-E8068F96522E}" destId="{260E5DD3-CF38-F246-833A-6FA2CB955AB9}" srcOrd="0" destOrd="0" presId="urn:microsoft.com/office/officeart/2005/8/layout/radial6"/>
    <dgm:cxn modelId="{35F3B5D2-9CDD-C04D-804A-021DEC2A75B4}" type="presOf" srcId="{0D339C7D-77A7-054B-8AE1-DDA7BCE0083D}" destId="{D6F68EDB-1B00-B54B-AC17-43BFC6341729}" srcOrd="0" destOrd="0" presId="urn:microsoft.com/office/officeart/2005/8/layout/radial6"/>
    <dgm:cxn modelId="{3B9AB501-0E70-2747-B64A-D511B719C166}" type="presParOf" srcId="{260E5DD3-CF38-F246-833A-6FA2CB955AB9}" destId="{33F576EB-F774-D94A-A9DB-533B029DBF62}" srcOrd="0" destOrd="0" presId="urn:microsoft.com/office/officeart/2005/8/layout/radial6"/>
    <dgm:cxn modelId="{57FFCEA4-ADCF-064A-8486-891D547E16AC}" type="presParOf" srcId="{260E5DD3-CF38-F246-833A-6FA2CB955AB9}" destId="{1375E497-6ABE-3A46-9DCA-588F365D40D1}" srcOrd="1" destOrd="0" presId="urn:microsoft.com/office/officeart/2005/8/layout/radial6"/>
    <dgm:cxn modelId="{C3A7A06B-2305-B440-9B91-FC36C2DFFF8D}" type="presParOf" srcId="{260E5DD3-CF38-F246-833A-6FA2CB955AB9}" destId="{5490D2B3-7905-024A-9228-924877FF4969}" srcOrd="2" destOrd="0" presId="urn:microsoft.com/office/officeart/2005/8/layout/radial6"/>
    <dgm:cxn modelId="{6F47D600-E3E5-B648-A9BA-A1E3A72424AE}" type="presParOf" srcId="{260E5DD3-CF38-F246-833A-6FA2CB955AB9}" destId="{DE787E13-F9A1-AA4A-AEB5-01577D58C68E}" srcOrd="3" destOrd="0" presId="urn:microsoft.com/office/officeart/2005/8/layout/radial6"/>
    <dgm:cxn modelId="{339D57EC-221C-E641-868D-C8A6763D3020}" type="presParOf" srcId="{260E5DD3-CF38-F246-833A-6FA2CB955AB9}" destId="{B7440C26-04E6-7748-B344-79D71925A01C}" srcOrd="4" destOrd="0" presId="urn:microsoft.com/office/officeart/2005/8/layout/radial6"/>
    <dgm:cxn modelId="{0504A6D9-303A-2E49-A839-D5468413333A}" type="presParOf" srcId="{260E5DD3-CF38-F246-833A-6FA2CB955AB9}" destId="{B172A705-EEC4-5446-A477-ED3CE96A7C98}" srcOrd="5" destOrd="0" presId="urn:microsoft.com/office/officeart/2005/8/layout/radial6"/>
    <dgm:cxn modelId="{43D244F6-5986-A74D-8F2A-C7970A504CD1}" type="presParOf" srcId="{260E5DD3-CF38-F246-833A-6FA2CB955AB9}" destId="{A9E3CEC1-599E-0242-8AE1-D327450216B7}" srcOrd="6" destOrd="0" presId="urn:microsoft.com/office/officeart/2005/8/layout/radial6"/>
    <dgm:cxn modelId="{180B0D08-AF60-9243-849B-8124F0C06BCE}" type="presParOf" srcId="{260E5DD3-CF38-F246-833A-6FA2CB955AB9}" destId="{03D43F90-B4FB-F54B-BD93-EC417DCBA634}" srcOrd="7" destOrd="0" presId="urn:microsoft.com/office/officeart/2005/8/layout/radial6"/>
    <dgm:cxn modelId="{F51950AF-C40B-1A4E-9715-0603D206CA59}" type="presParOf" srcId="{260E5DD3-CF38-F246-833A-6FA2CB955AB9}" destId="{CA8D2000-510F-B543-A29C-669CA339E953}" srcOrd="8" destOrd="0" presId="urn:microsoft.com/office/officeart/2005/8/layout/radial6"/>
    <dgm:cxn modelId="{4328295A-600C-3142-BC80-8062E1FB5F0D}" type="presParOf" srcId="{260E5DD3-CF38-F246-833A-6FA2CB955AB9}" destId="{0F46C7BB-AA73-DA42-A1CC-DF379E67DB0E}" srcOrd="9" destOrd="0" presId="urn:microsoft.com/office/officeart/2005/8/layout/radial6"/>
    <dgm:cxn modelId="{1881EB84-4BFC-B74E-98AC-817CD440688A}" type="presParOf" srcId="{260E5DD3-CF38-F246-833A-6FA2CB955AB9}" destId="{2259AA29-7FBC-554B-9CBA-97A6264514AD}" srcOrd="10" destOrd="0" presId="urn:microsoft.com/office/officeart/2005/8/layout/radial6"/>
    <dgm:cxn modelId="{9C5CAD8D-9269-0842-AA23-B9F9D5BF5E2E}" type="presParOf" srcId="{260E5DD3-CF38-F246-833A-6FA2CB955AB9}" destId="{549461FD-A201-4741-AB66-A896E8CFBAE7}" srcOrd="11" destOrd="0" presId="urn:microsoft.com/office/officeart/2005/8/layout/radial6"/>
    <dgm:cxn modelId="{BDB35B23-D25D-004C-8E9B-9E2A52BAB4A3}" type="presParOf" srcId="{260E5DD3-CF38-F246-833A-6FA2CB955AB9}" destId="{2EC66201-8AD4-674F-8037-59062F95F4B7}" srcOrd="12" destOrd="0" presId="urn:microsoft.com/office/officeart/2005/8/layout/radial6"/>
    <dgm:cxn modelId="{E1A85EFA-CFB5-C64C-9A6C-E7D8E7EF10C8}" type="presParOf" srcId="{260E5DD3-CF38-F246-833A-6FA2CB955AB9}" destId="{607514E1-5B00-E644-BFC3-0DDF1BF5FEAE}" srcOrd="13" destOrd="0" presId="urn:microsoft.com/office/officeart/2005/8/layout/radial6"/>
    <dgm:cxn modelId="{5E129196-111A-E944-B9EA-E6014EA509A8}" type="presParOf" srcId="{260E5DD3-CF38-F246-833A-6FA2CB955AB9}" destId="{A1BA3A40-B2B8-AD44-A043-E8CC7F37127D}" srcOrd="14" destOrd="0" presId="urn:microsoft.com/office/officeart/2005/8/layout/radial6"/>
    <dgm:cxn modelId="{4782A5A4-1D48-5940-B1EA-DB025ADEB0BD}" type="presParOf" srcId="{260E5DD3-CF38-F246-833A-6FA2CB955AB9}" destId="{174267DD-5F6A-E248-B4DE-5CDFD823B685}" srcOrd="15" destOrd="0" presId="urn:microsoft.com/office/officeart/2005/8/layout/radial6"/>
    <dgm:cxn modelId="{FDDEF11C-CA5A-8649-AC00-8253F7A24127}" type="presParOf" srcId="{260E5DD3-CF38-F246-833A-6FA2CB955AB9}" destId="{5584984C-F6AE-A743-8C27-ED53BEF5833E}" srcOrd="16" destOrd="0" presId="urn:microsoft.com/office/officeart/2005/8/layout/radial6"/>
    <dgm:cxn modelId="{8DD8DD13-C186-AD4C-8B1E-F9318534C6BC}" type="presParOf" srcId="{260E5DD3-CF38-F246-833A-6FA2CB955AB9}" destId="{7921C30F-8153-BE43-99B5-91CB41F49D72}" srcOrd="17" destOrd="0" presId="urn:microsoft.com/office/officeart/2005/8/layout/radial6"/>
    <dgm:cxn modelId="{66B6C40E-0FB8-9F44-9ADC-A7ED186C173E}" type="presParOf" srcId="{260E5DD3-CF38-F246-833A-6FA2CB955AB9}" destId="{D6F68EDB-1B00-B54B-AC17-43BFC6341729}"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68EDB-1B00-B54B-AC17-43BFC6341729}">
      <dsp:nvSpPr>
        <dsp:cNvPr id="0" name=""/>
        <dsp:cNvSpPr/>
      </dsp:nvSpPr>
      <dsp:spPr>
        <a:xfrm>
          <a:off x="1973086" y="574544"/>
          <a:ext cx="3936139" cy="3936139"/>
        </a:xfrm>
        <a:prstGeom prst="blockArc">
          <a:avLst>
            <a:gd name="adj1" fmla="val 12600000"/>
            <a:gd name="adj2" fmla="val 162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4267DD-5F6A-E248-B4DE-5CDFD823B685}">
      <dsp:nvSpPr>
        <dsp:cNvPr id="0" name=""/>
        <dsp:cNvSpPr/>
      </dsp:nvSpPr>
      <dsp:spPr>
        <a:xfrm>
          <a:off x="1973086" y="574544"/>
          <a:ext cx="3936139" cy="3936139"/>
        </a:xfrm>
        <a:prstGeom prst="blockArc">
          <a:avLst>
            <a:gd name="adj1" fmla="val 9000000"/>
            <a:gd name="adj2" fmla="val 126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C66201-8AD4-674F-8037-59062F95F4B7}">
      <dsp:nvSpPr>
        <dsp:cNvPr id="0" name=""/>
        <dsp:cNvSpPr/>
      </dsp:nvSpPr>
      <dsp:spPr>
        <a:xfrm>
          <a:off x="1973086" y="574544"/>
          <a:ext cx="3936139" cy="3936139"/>
        </a:xfrm>
        <a:prstGeom prst="blockArc">
          <a:avLst>
            <a:gd name="adj1" fmla="val 5400000"/>
            <a:gd name="adj2" fmla="val 90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46C7BB-AA73-DA42-A1CC-DF379E67DB0E}">
      <dsp:nvSpPr>
        <dsp:cNvPr id="0" name=""/>
        <dsp:cNvSpPr/>
      </dsp:nvSpPr>
      <dsp:spPr>
        <a:xfrm>
          <a:off x="1973086" y="574544"/>
          <a:ext cx="3936139" cy="3936139"/>
        </a:xfrm>
        <a:prstGeom prst="blockArc">
          <a:avLst>
            <a:gd name="adj1" fmla="val 1800000"/>
            <a:gd name="adj2" fmla="val 54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E3CEC1-599E-0242-8AE1-D327450216B7}">
      <dsp:nvSpPr>
        <dsp:cNvPr id="0" name=""/>
        <dsp:cNvSpPr/>
      </dsp:nvSpPr>
      <dsp:spPr>
        <a:xfrm>
          <a:off x="1973086" y="574544"/>
          <a:ext cx="3936139" cy="3936139"/>
        </a:xfrm>
        <a:prstGeom prst="blockArc">
          <a:avLst>
            <a:gd name="adj1" fmla="val 19800000"/>
            <a:gd name="adj2" fmla="val 1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787E13-F9A1-AA4A-AEB5-01577D58C68E}">
      <dsp:nvSpPr>
        <dsp:cNvPr id="0" name=""/>
        <dsp:cNvSpPr/>
      </dsp:nvSpPr>
      <dsp:spPr>
        <a:xfrm>
          <a:off x="1973086" y="574544"/>
          <a:ext cx="3936139" cy="3936139"/>
        </a:xfrm>
        <a:prstGeom prst="blockArc">
          <a:avLst>
            <a:gd name="adj1" fmla="val 16200000"/>
            <a:gd name="adj2" fmla="val 19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F576EB-F774-D94A-A9DB-533B029DBF62}">
      <dsp:nvSpPr>
        <dsp:cNvPr id="0" name=""/>
        <dsp:cNvSpPr/>
      </dsp:nvSpPr>
      <dsp:spPr>
        <a:xfrm>
          <a:off x="3057860" y="1659318"/>
          <a:ext cx="1766592" cy="17665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GB" sz="6300" kern="1200" dirty="0"/>
            <a:t>RRI</a:t>
          </a:r>
        </a:p>
      </dsp:txBody>
      <dsp:txXfrm>
        <a:off x="3316571" y="1918029"/>
        <a:ext cx="1249170" cy="1249170"/>
      </dsp:txXfrm>
    </dsp:sp>
    <dsp:sp modelId="{1375E497-6ABE-3A46-9DCA-588F365D40D1}">
      <dsp:nvSpPr>
        <dsp:cNvPr id="0" name=""/>
        <dsp:cNvSpPr/>
      </dsp:nvSpPr>
      <dsp:spPr>
        <a:xfrm>
          <a:off x="3322849" y="755"/>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Ethics</a:t>
          </a:r>
        </a:p>
      </dsp:txBody>
      <dsp:txXfrm>
        <a:off x="3503947" y="181853"/>
        <a:ext cx="874418" cy="874418"/>
      </dsp:txXfrm>
    </dsp:sp>
    <dsp:sp modelId="{B7440C26-04E6-7748-B344-79D71925A01C}">
      <dsp:nvSpPr>
        <dsp:cNvPr id="0" name=""/>
        <dsp:cNvSpPr/>
      </dsp:nvSpPr>
      <dsp:spPr>
        <a:xfrm>
          <a:off x="4988693"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Gender equality</a:t>
          </a:r>
        </a:p>
      </dsp:txBody>
      <dsp:txXfrm>
        <a:off x="5169791" y="1143629"/>
        <a:ext cx="874418" cy="874418"/>
      </dsp:txXfrm>
    </dsp:sp>
    <dsp:sp modelId="{03D43F90-B4FB-F54B-BD93-EC417DCBA634}">
      <dsp:nvSpPr>
        <dsp:cNvPr id="0" name=""/>
        <dsp:cNvSpPr/>
      </dsp:nvSpPr>
      <dsp:spPr>
        <a:xfrm>
          <a:off x="4988693"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Governance</a:t>
          </a:r>
        </a:p>
      </dsp:txBody>
      <dsp:txXfrm>
        <a:off x="5169791" y="3067180"/>
        <a:ext cx="874418" cy="874418"/>
      </dsp:txXfrm>
    </dsp:sp>
    <dsp:sp modelId="{2259AA29-7FBC-554B-9CBA-97A6264514AD}">
      <dsp:nvSpPr>
        <dsp:cNvPr id="0" name=""/>
        <dsp:cNvSpPr/>
      </dsp:nvSpPr>
      <dsp:spPr>
        <a:xfrm>
          <a:off x="3322849" y="3847858"/>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Open Access</a:t>
          </a:r>
        </a:p>
      </dsp:txBody>
      <dsp:txXfrm>
        <a:off x="3503947" y="4028956"/>
        <a:ext cx="874418" cy="874418"/>
      </dsp:txXfrm>
    </dsp:sp>
    <dsp:sp modelId="{607514E1-5B00-E644-BFC3-0DDF1BF5FEAE}">
      <dsp:nvSpPr>
        <dsp:cNvPr id="0" name=""/>
        <dsp:cNvSpPr/>
      </dsp:nvSpPr>
      <dsp:spPr>
        <a:xfrm>
          <a:off x="1657004"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Public engagement</a:t>
          </a:r>
        </a:p>
      </dsp:txBody>
      <dsp:txXfrm>
        <a:off x="1838102" y="3067180"/>
        <a:ext cx="874418" cy="874418"/>
      </dsp:txXfrm>
    </dsp:sp>
    <dsp:sp modelId="{5584984C-F6AE-A743-8C27-ED53BEF5833E}">
      <dsp:nvSpPr>
        <dsp:cNvPr id="0" name=""/>
        <dsp:cNvSpPr/>
      </dsp:nvSpPr>
      <dsp:spPr>
        <a:xfrm>
          <a:off x="1657004"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Science education</a:t>
          </a:r>
        </a:p>
      </dsp:txBody>
      <dsp:txXfrm>
        <a:off x="1838102" y="1143629"/>
        <a:ext cx="874418" cy="87441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B321-2A7B-994D-9955-9C89C0F0397A}" type="datetimeFigureOut">
              <a:rPr lang="en-GB" smtClean="0"/>
              <a:t>08/11/2024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46D6-D0AF-9E40-BAB4-58CAE20343F2}" type="slidenum">
              <a:rPr lang="en-GB" smtClean="0"/>
              <a:t>‹#›</a:t>
            </a:fld>
            <a:endParaRPr lang="en-GB"/>
          </a:p>
        </p:txBody>
      </p:sp>
    </p:spTree>
    <p:extLst>
      <p:ext uri="{BB962C8B-B14F-4D97-AF65-F5344CB8AC3E}">
        <p14:creationId xmlns:p14="http://schemas.microsoft.com/office/powerpoint/2010/main" val="46832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10</a:t>
            </a:fld>
            <a:endParaRPr lang="en-GB"/>
          </a:p>
        </p:txBody>
      </p:sp>
    </p:spTree>
    <p:extLst>
      <p:ext uri="{BB962C8B-B14F-4D97-AF65-F5344CB8AC3E}">
        <p14:creationId xmlns:p14="http://schemas.microsoft.com/office/powerpoint/2010/main" val="286146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11</a:t>
            </a:fld>
            <a:endParaRPr lang="en-GB"/>
          </a:p>
        </p:txBody>
      </p:sp>
    </p:spTree>
    <p:extLst>
      <p:ext uri="{BB962C8B-B14F-4D97-AF65-F5344CB8AC3E}">
        <p14:creationId xmlns:p14="http://schemas.microsoft.com/office/powerpoint/2010/main" val="116885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2A9A5-5425-AD4F-82B3-C52D8E75E96A}" type="slidenum">
              <a:rPr lang="en-US" smtClean="0"/>
              <a:t>12</a:t>
            </a:fld>
            <a:endParaRPr lang="en-US" dirty="0"/>
          </a:p>
        </p:txBody>
      </p:sp>
    </p:spTree>
    <p:extLst>
      <p:ext uri="{BB962C8B-B14F-4D97-AF65-F5344CB8AC3E}">
        <p14:creationId xmlns:p14="http://schemas.microsoft.com/office/powerpoint/2010/main" val="1491874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13</a:t>
            </a:fld>
            <a:endParaRPr lang="en-GB"/>
          </a:p>
        </p:txBody>
      </p:sp>
    </p:spTree>
    <p:extLst>
      <p:ext uri="{BB962C8B-B14F-4D97-AF65-F5344CB8AC3E}">
        <p14:creationId xmlns:p14="http://schemas.microsoft.com/office/powerpoint/2010/main" val="291846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14</a:t>
            </a:fld>
            <a:endParaRPr lang="en-GB"/>
          </a:p>
        </p:txBody>
      </p:sp>
    </p:spTree>
    <p:extLst>
      <p:ext uri="{BB962C8B-B14F-4D97-AF65-F5344CB8AC3E}">
        <p14:creationId xmlns:p14="http://schemas.microsoft.com/office/powerpoint/2010/main" val="174361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15</a:t>
            </a:fld>
            <a:endParaRPr lang="en-GB"/>
          </a:p>
        </p:txBody>
      </p:sp>
    </p:spTree>
    <p:extLst>
      <p:ext uri="{BB962C8B-B14F-4D97-AF65-F5344CB8AC3E}">
        <p14:creationId xmlns:p14="http://schemas.microsoft.com/office/powerpoint/2010/main" val="331366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Bronze – hybrid</a:t>
            </a:r>
            <a:r>
              <a:rPr lang="en-GB" baseline="0" dirty="0"/>
              <a:t> OA – article free to read on the publisher website, without an explicit open license</a:t>
            </a:r>
            <a:endParaRPr lang="en-GB" dirty="0"/>
          </a:p>
        </p:txBody>
      </p:sp>
      <p:sp>
        <p:nvSpPr>
          <p:cNvPr id="4" name="Slide Number Placeholder 3"/>
          <p:cNvSpPr>
            <a:spLocks noGrp="1"/>
          </p:cNvSpPr>
          <p:nvPr>
            <p:ph type="sldNum" sz="quarter" idx="10"/>
          </p:nvPr>
        </p:nvSpPr>
        <p:spPr/>
        <p:txBody>
          <a:bodyPr/>
          <a:lstStyle/>
          <a:p>
            <a:fld id="{4987FB78-05A4-7C4E-9992-1CE9C9E5D88B}" type="slidenum">
              <a:rPr lang="en-GB" smtClean="0"/>
              <a:t>16</a:t>
            </a:fld>
            <a:endParaRPr lang="en-GB"/>
          </a:p>
        </p:txBody>
      </p:sp>
    </p:spTree>
    <p:extLst>
      <p:ext uri="{BB962C8B-B14F-4D97-AF65-F5344CB8AC3E}">
        <p14:creationId xmlns:p14="http://schemas.microsoft.com/office/powerpoint/2010/main" val="2388571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17</a:t>
            </a:fld>
            <a:endParaRPr lang="en-GB"/>
          </a:p>
        </p:txBody>
      </p:sp>
    </p:spTree>
    <p:extLst>
      <p:ext uri="{BB962C8B-B14F-4D97-AF65-F5344CB8AC3E}">
        <p14:creationId xmlns:p14="http://schemas.microsoft.com/office/powerpoint/2010/main" val="1144509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moratoria</a:t>
            </a:r>
          </a:p>
          <a:p>
            <a:r>
              <a:rPr lang="en-GB" dirty="0"/>
              <a:t>New community guidelines</a:t>
            </a:r>
          </a:p>
          <a:p>
            <a:r>
              <a:rPr lang="en-GB" dirty="0"/>
              <a:t>International appeal boards and regulations</a:t>
            </a:r>
          </a:p>
          <a:p>
            <a:r>
              <a:rPr lang="en-GB" dirty="0"/>
              <a:t>MOUs</a:t>
            </a:r>
          </a:p>
        </p:txBody>
      </p:sp>
      <p:sp>
        <p:nvSpPr>
          <p:cNvPr id="4" name="Slide Number Placeholder 3"/>
          <p:cNvSpPr>
            <a:spLocks noGrp="1"/>
          </p:cNvSpPr>
          <p:nvPr>
            <p:ph type="sldNum" sz="quarter" idx="5"/>
          </p:nvPr>
        </p:nvSpPr>
        <p:spPr/>
        <p:txBody>
          <a:bodyPr/>
          <a:lstStyle/>
          <a:p>
            <a:fld id="{6A27BB2C-46D3-4577-BC59-5CFA5B1872D4}" type="slidenum">
              <a:rPr lang="en-GB" smtClean="0"/>
              <a:t>18</a:t>
            </a:fld>
            <a:endParaRPr lang="en-GB"/>
          </a:p>
        </p:txBody>
      </p:sp>
    </p:spTree>
    <p:extLst>
      <p:ext uri="{BB962C8B-B14F-4D97-AF65-F5344CB8AC3E}">
        <p14:creationId xmlns:p14="http://schemas.microsoft.com/office/powerpoint/2010/main" val="252820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20</a:t>
            </a:fld>
            <a:endParaRPr lang="en-GB"/>
          </a:p>
        </p:txBody>
      </p:sp>
    </p:spTree>
    <p:extLst>
      <p:ext uri="{BB962C8B-B14F-4D97-AF65-F5344CB8AC3E}">
        <p14:creationId xmlns:p14="http://schemas.microsoft.com/office/powerpoint/2010/main" val="79867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a:t>
            </a:fld>
            <a:endParaRPr lang="en-GB"/>
          </a:p>
        </p:txBody>
      </p:sp>
    </p:spTree>
    <p:extLst>
      <p:ext uri="{BB962C8B-B14F-4D97-AF65-F5344CB8AC3E}">
        <p14:creationId xmlns:p14="http://schemas.microsoft.com/office/powerpoint/2010/main" val="3378057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21</a:t>
            </a:fld>
            <a:endParaRPr lang="en-GB"/>
          </a:p>
        </p:txBody>
      </p:sp>
    </p:spTree>
    <p:extLst>
      <p:ext uri="{BB962C8B-B14F-4D97-AF65-F5344CB8AC3E}">
        <p14:creationId xmlns:p14="http://schemas.microsoft.com/office/powerpoint/2010/main" val="294070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22</a:t>
            </a:fld>
            <a:endParaRPr lang="en-GB"/>
          </a:p>
        </p:txBody>
      </p:sp>
    </p:spTree>
    <p:extLst>
      <p:ext uri="{BB962C8B-B14F-4D97-AF65-F5344CB8AC3E}">
        <p14:creationId xmlns:p14="http://schemas.microsoft.com/office/powerpoint/2010/main" val="32036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23</a:t>
            </a:fld>
            <a:endParaRPr lang="en-GB"/>
          </a:p>
        </p:txBody>
      </p:sp>
    </p:spTree>
    <p:extLst>
      <p:ext uri="{BB962C8B-B14F-4D97-AF65-F5344CB8AC3E}">
        <p14:creationId xmlns:p14="http://schemas.microsoft.com/office/powerpoint/2010/main" val="3685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24</a:t>
            </a:fld>
            <a:endParaRPr lang="en-GB"/>
          </a:p>
        </p:txBody>
      </p:sp>
    </p:spTree>
    <p:extLst>
      <p:ext uri="{BB962C8B-B14F-4D97-AF65-F5344CB8AC3E}">
        <p14:creationId xmlns:p14="http://schemas.microsoft.com/office/powerpoint/2010/main" val="388848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25</a:t>
            </a:fld>
            <a:endParaRPr lang="en-GB"/>
          </a:p>
        </p:txBody>
      </p:sp>
    </p:spTree>
    <p:extLst>
      <p:ext uri="{BB962C8B-B14F-4D97-AF65-F5344CB8AC3E}">
        <p14:creationId xmlns:p14="http://schemas.microsoft.com/office/powerpoint/2010/main" val="97304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26</a:t>
            </a:fld>
            <a:endParaRPr lang="en-GB"/>
          </a:p>
        </p:txBody>
      </p:sp>
    </p:spTree>
    <p:extLst>
      <p:ext uri="{BB962C8B-B14F-4D97-AF65-F5344CB8AC3E}">
        <p14:creationId xmlns:p14="http://schemas.microsoft.com/office/powerpoint/2010/main" val="3111349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27</a:t>
            </a:fld>
            <a:endParaRPr lang="en-GB"/>
          </a:p>
        </p:txBody>
      </p:sp>
    </p:spTree>
    <p:extLst>
      <p:ext uri="{BB962C8B-B14F-4D97-AF65-F5344CB8AC3E}">
        <p14:creationId xmlns:p14="http://schemas.microsoft.com/office/powerpoint/2010/main" val="3746389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28</a:t>
            </a:fld>
            <a:endParaRPr lang="en-GB"/>
          </a:p>
        </p:txBody>
      </p:sp>
    </p:spTree>
    <p:extLst>
      <p:ext uri="{BB962C8B-B14F-4D97-AF65-F5344CB8AC3E}">
        <p14:creationId xmlns:p14="http://schemas.microsoft.com/office/powerpoint/2010/main" val="262305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29</a:t>
            </a:fld>
            <a:endParaRPr lang="en-GB"/>
          </a:p>
        </p:txBody>
      </p:sp>
    </p:spTree>
    <p:extLst>
      <p:ext uri="{BB962C8B-B14F-4D97-AF65-F5344CB8AC3E}">
        <p14:creationId xmlns:p14="http://schemas.microsoft.com/office/powerpoint/2010/main" val="20394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30</a:t>
            </a:fld>
            <a:endParaRPr lang="en-GB"/>
          </a:p>
        </p:txBody>
      </p:sp>
    </p:spTree>
    <p:extLst>
      <p:ext uri="{BB962C8B-B14F-4D97-AF65-F5344CB8AC3E}">
        <p14:creationId xmlns:p14="http://schemas.microsoft.com/office/powerpoint/2010/main" val="210138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a:t>
            </a:fld>
            <a:endParaRPr lang="en-GB"/>
          </a:p>
        </p:txBody>
      </p:sp>
    </p:spTree>
    <p:extLst>
      <p:ext uri="{BB962C8B-B14F-4D97-AF65-F5344CB8AC3E}">
        <p14:creationId xmlns:p14="http://schemas.microsoft.com/office/powerpoint/2010/main" val="226509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31</a:t>
            </a:fld>
            <a:endParaRPr lang="en-GB"/>
          </a:p>
        </p:txBody>
      </p:sp>
    </p:spTree>
    <p:extLst>
      <p:ext uri="{BB962C8B-B14F-4D97-AF65-F5344CB8AC3E}">
        <p14:creationId xmlns:p14="http://schemas.microsoft.com/office/powerpoint/2010/main" val="433969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32</a:t>
            </a:fld>
            <a:endParaRPr lang="en-GB"/>
          </a:p>
        </p:txBody>
      </p:sp>
    </p:spTree>
    <p:extLst>
      <p:ext uri="{BB962C8B-B14F-4D97-AF65-F5344CB8AC3E}">
        <p14:creationId xmlns:p14="http://schemas.microsoft.com/office/powerpoint/2010/main" val="341346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33</a:t>
            </a:fld>
            <a:endParaRPr lang="en-GB"/>
          </a:p>
        </p:txBody>
      </p:sp>
    </p:spTree>
    <p:extLst>
      <p:ext uri="{BB962C8B-B14F-4D97-AF65-F5344CB8AC3E}">
        <p14:creationId xmlns:p14="http://schemas.microsoft.com/office/powerpoint/2010/main" val="738564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eb17ca0f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eb17ca0f3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016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35</a:t>
            </a:fld>
            <a:endParaRPr lang="en-GB"/>
          </a:p>
        </p:txBody>
      </p:sp>
    </p:spTree>
    <p:extLst>
      <p:ext uri="{BB962C8B-B14F-4D97-AF65-F5344CB8AC3E}">
        <p14:creationId xmlns:p14="http://schemas.microsoft.com/office/powerpoint/2010/main" val="2834326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36</a:t>
            </a:fld>
            <a:endParaRPr lang="en-GB"/>
          </a:p>
        </p:txBody>
      </p:sp>
    </p:spTree>
    <p:extLst>
      <p:ext uri="{BB962C8B-B14F-4D97-AF65-F5344CB8AC3E}">
        <p14:creationId xmlns:p14="http://schemas.microsoft.com/office/powerpoint/2010/main" val="226071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37</a:t>
            </a:fld>
            <a:endParaRPr lang="en-GB"/>
          </a:p>
        </p:txBody>
      </p:sp>
    </p:spTree>
    <p:extLst>
      <p:ext uri="{BB962C8B-B14F-4D97-AF65-F5344CB8AC3E}">
        <p14:creationId xmlns:p14="http://schemas.microsoft.com/office/powerpoint/2010/main" val="4165844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Some</a:t>
            </a:r>
            <a:r>
              <a:rPr lang="en-US" baseline="0" dirty="0"/>
              <a:t> of the concrete outcomes we pursue in our work </a:t>
            </a:r>
            <a:r>
              <a:rPr lang="en-US" baseline="0" dirty="0" err="1"/>
              <a:t>incl</a:t>
            </a:r>
            <a:r>
              <a:rPr lang="en-US" baseline="0" dirty="0"/>
              <a:t>, improved design and </a:t>
            </a:r>
            <a:r>
              <a:rPr lang="en-US" baseline="0" dirty="0" err="1"/>
              <a:t>resp</a:t>
            </a:r>
            <a:r>
              <a:rPr lang="en-US" baseline="0" dirty="0"/>
              <a:t> develop – so in addition to design might be issues such as user education, policy and regulation of tech</a:t>
            </a:r>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38</a:t>
            </a:fld>
            <a:endParaRPr lang="en-US"/>
          </a:p>
        </p:txBody>
      </p:sp>
    </p:spTree>
    <p:extLst>
      <p:ext uri="{BB962C8B-B14F-4D97-AF65-F5344CB8AC3E}">
        <p14:creationId xmlns:p14="http://schemas.microsoft.com/office/powerpoint/2010/main" val="378693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orient more to</a:t>
            </a:r>
            <a:r>
              <a:rPr lang="en-GB" baseline="0" dirty="0"/>
              <a:t> the second definition as that’s what debate around controversies attend to and questions given by discussion organisers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42</a:t>
            </a:fld>
            <a:endParaRPr lang="en-US"/>
          </a:p>
        </p:txBody>
      </p:sp>
    </p:spTree>
    <p:extLst>
      <p:ext uri="{BB962C8B-B14F-4D97-AF65-F5344CB8AC3E}">
        <p14:creationId xmlns:p14="http://schemas.microsoft.com/office/powerpoint/2010/main" val="2599182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r>
              <a:rPr lang="en-GB" baseline="0" dirty="0"/>
              <a:t> = a series of questions and challenges presented by these issues</a:t>
            </a:r>
          </a:p>
          <a:p>
            <a:endParaRPr lang="en-GB" baseline="0" dirty="0"/>
          </a:p>
          <a:p>
            <a:r>
              <a:rPr lang="en-GB" baseline="0" dirty="0"/>
              <a:t>Data or choice of what data to include as relevant – choice to include race or proxies for race etc. </a:t>
            </a:r>
          </a:p>
          <a:p>
            <a:endParaRPr lang="en-GB" baseline="0" dirty="0"/>
          </a:p>
          <a:p>
            <a:r>
              <a:rPr lang="en-GB" baseline="0" dirty="0"/>
              <a:t>Where we have humans developing the tech, there will be existence of values and with values potential for bias. </a:t>
            </a:r>
            <a:r>
              <a:rPr lang="en-GB" baseline="0" dirty="0" err="1"/>
              <a:t>Incr</a:t>
            </a:r>
            <a:r>
              <a:rPr lang="en-GB" baseline="0" dirty="0"/>
              <a:t> aware of unconscious bias so </a:t>
            </a:r>
            <a:r>
              <a:rPr lang="en-GB" baseline="0" dirty="0" err="1"/>
              <a:t>alsohave</a:t>
            </a:r>
            <a:r>
              <a:rPr lang="en-GB" baseline="0" dirty="0"/>
              <a:t> to consider this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44</a:t>
            </a:fld>
            <a:endParaRPr lang="en-US"/>
          </a:p>
        </p:txBody>
      </p:sp>
    </p:spTree>
    <p:extLst>
      <p:ext uri="{BB962C8B-B14F-4D97-AF65-F5344CB8AC3E}">
        <p14:creationId xmlns:p14="http://schemas.microsoft.com/office/powerpoint/2010/main" val="1145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4</a:t>
            </a:fld>
            <a:endParaRPr lang="en-GB"/>
          </a:p>
        </p:txBody>
      </p:sp>
    </p:spTree>
    <p:extLst>
      <p:ext uri="{BB962C8B-B14F-4D97-AF65-F5344CB8AC3E}">
        <p14:creationId xmlns:p14="http://schemas.microsoft.com/office/powerpoint/2010/main" val="2429390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46</a:t>
            </a:fld>
            <a:endParaRPr lang="en-GB"/>
          </a:p>
        </p:txBody>
      </p:sp>
    </p:spTree>
    <p:extLst>
      <p:ext uri="{BB962C8B-B14F-4D97-AF65-F5344CB8AC3E}">
        <p14:creationId xmlns:p14="http://schemas.microsoft.com/office/powerpoint/2010/main" val="47482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47</a:t>
            </a:fld>
            <a:endParaRPr lang="en-GB"/>
          </a:p>
        </p:txBody>
      </p:sp>
    </p:spTree>
    <p:extLst>
      <p:ext uri="{BB962C8B-B14F-4D97-AF65-F5344CB8AC3E}">
        <p14:creationId xmlns:p14="http://schemas.microsoft.com/office/powerpoint/2010/main" val="4211603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48</a:t>
            </a:fld>
            <a:endParaRPr lang="en-GB"/>
          </a:p>
        </p:txBody>
      </p:sp>
    </p:spTree>
    <p:extLst>
      <p:ext uri="{BB962C8B-B14F-4D97-AF65-F5344CB8AC3E}">
        <p14:creationId xmlns:p14="http://schemas.microsoft.com/office/powerpoint/2010/main" val="2671551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stated that ultimately the algorithm systematically less fair to black</a:t>
            </a:r>
            <a:r>
              <a:rPr lang="en-US" sz="1200" kern="1200" baseline="0" dirty="0">
                <a:solidFill>
                  <a:schemeClr val="tx1"/>
                </a:solidFill>
                <a:effectLst/>
                <a:latin typeface="+mn-lt"/>
                <a:ea typeface="+mn-ea"/>
                <a:cs typeface="+mn-cs"/>
              </a:rPr>
              <a:t> population – so was biased as either intended or unintended characteristic of the algorithm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A5D56D9-36C3-4542-8FA9-BFE140425A88}" type="slidenum">
              <a:rPr lang="en-US" smtClean="0"/>
              <a:t>49</a:t>
            </a:fld>
            <a:endParaRPr lang="en-US"/>
          </a:p>
        </p:txBody>
      </p:sp>
    </p:spTree>
    <p:extLst>
      <p:ext uri="{BB962C8B-B14F-4D97-AF65-F5344CB8AC3E}">
        <p14:creationId xmlns:p14="http://schemas.microsoft.com/office/powerpoint/2010/main" val="2256248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essence applying</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dif</a:t>
            </a:r>
            <a:r>
              <a:rPr lang="en-GB" sz="1200" kern="1200" baseline="0" dirty="0">
                <a:solidFill>
                  <a:schemeClr val="tx1"/>
                </a:solidFill>
                <a:effectLst/>
                <a:latin typeface="+mn-lt"/>
                <a:ea typeface="+mn-ea"/>
                <a:cs typeface="+mn-cs"/>
              </a:rPr>
              <a:t> dimensions of fairness to suggest whether the bias might be problematic</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Northpointe</a:t>
            </a:r>
            <a:r>
              <a:rPr lang="en-GB" sz="1200" kern="1200" dirty="0">
                <a:solidFill>
                  <a:schemeClr val="tx1"/>
                </a:solidFill>
                <a:effectLst/>
                <a:latin typeface="+mn-lt"/>
                <a:ea typeface="+mn-ea"/>
                <a:cs typeface="+mn-cs"/>
              </a:rPr>
              <a:t> countered Pro </a:t>
            </a:r>
            <a:r>
              <a:rPr lang="en-GB" sz="1200" kern="1200" dirty="0" err="1">
                <a:solidFill>
                  <a:schemeClr val="tx1"/>
                </a:solidFill>
                <a:effectLst/>
                <a:latin typeface="+mn-lt"/>
                <a:ea typeface="+mn-ea"/>
                <a:cs typeface="+mn-cs"/>
              </a:rPr>
              <a:t>Publica’s</a:t>
            </a:r>
            <a:r>
              <a:rPr lang="en-GB" sz="1200" kern="1200" dirty="0">
                <a:solidFill>
                  <a:schemeClr val="tx1"/>
                </a:solidFill>
                <a:effectLst/>
                <a:latin typeface="+mn-lt"/>
                <a:ea typeface="+mn-ea"/>
                <a:cs typeface="+mn-cs"/>
              </a:rPr>
              <a:t> analysis and criticisms by stating that the algorithm was racially neutral because it had a 60% rate of accuracy for both white and black people. </a:t>
            </a:r>
          </a:p>
          <a:p>
            <a:r>
              <a:rPr lang="en-GB" sz="1200" kern="1200" dirty="0">
                <a:solidFill>
                  <a:schemeClr val="tx1"/>
                </a:solidFill>
                <a:effectLst/>
                <a:latin typeface="+mn-lt"/>
                <a:ea typeface="+mn-ea"/>
                <a:cs typeface="+mn-cs"/>
              </a:rPr>
              <a:t>Since then much debate has occurred over what definitions of fairness can be applied to assess algorithms of this kind. For example, some observers have pointed out that Pro </a:t>
            </a:r>
            <a:r>
              <a:rPr lang="en-GB" sz="1200" kern="1200" dirty="0" err="1">
                <a:solidFill>
                  <a:schemeClr val="tx1"/>
                </a:solidFill>
                <a:effectLst/>
                <a:latin typeface="+mn-lt"/>
                <a:ea typeface="+mn-ea"/>
                <a:cs typeface="+mn-cs"/>
              </a:rPr>
              <a:t>Publica</a:t>
            </a:r>
            <a:r>
              <a:rPr lang="en-GB" sz="1200" kern="1200" dirty="0">
                <a:solidFill>
                  <a:schemeClr val="tx1"/>
                </a:solidFill>
                <a:effectLst/>
                <a:latin typeface="+mn-lt"/>
                <a:ea typeface="+mn-ea"/>
                <a:cs typeface="+mn-cs"/>
              </a:rPr>
              <a:t> claims the algorithm is unfair because it is unequally wrong (i.e. more wrong for blacks than white when making false positives) whereas </a:t>
            </a:r>
            <a:r>
              <a:rPr lang="en-GB" sz="1200" kern="1200" dirty="0" err="1">
                <a:solidFill>
                  <a:schemeClr val="tx1"/>
                </a:solidFill>
                <a:effectLst/>
                <a:latin typeface="+mn-lt"/>
                <a:ea typeface="+mn-ea"/>
                <a:cs typeface="+mn-cs"/>
              </a:rPr>
              <a:t>Norhtpointe</a:t>
            </a:r>
            <a:r>
              <a:rPr lang="en-GB" sz="1200" kern="1200" dirty="0">
                <a:solidFill>
                  <a:schemeClr val="tx1"/>
                </a:solidFill>
                <a:effectLst/>
                <a:latin typeface="+mn-lt"/>
                <a:ea typeface="+mn-ea"/>
                <a:cs typeface="+mn-cs"/>
              </a:rPr>
              <a:t> claim it is fair because it is equally right when predicting recidivism.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same observers also point out that it would not be possible for any algorithm to be both equally wrong and equally right for black and white populations as blacks have a higher rate of recidivism so the two base populations are therefore unequal. In that sense the bias originates in the data</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51</a:t>
            </a:fld>
            <a:endParaRPr lang="en-US"/>
          </a:p>
        </p:txBody>
      </p:sp>
    </p:spTree>
    <p:extLst>
      <p:ext uri="{BB962C8B-B14F-4D97-AF65-F5344CB8AC3E}">
        <p14:creationId xmlns:p14="http://schemas.microsoft.com/office/powerpoint/2010/main" val="1810813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52</a:t>
            </a:fld>
            <a:endParaRPr lang="en-GB"/>
          </a:p>
        </p:txBody>
      </p:sp>
    </p:spTree>
    <p:extLst>
      <p:ext uri="{BB962C8B-B14F-4D97-AF65-F5344CB8AC3E}">
        <p14:creationId xmlns:p14="http://schemas.microsoft.com/office/powerpoint/2010/main" val="1280663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53</a:t>
            </a:fld>
            <a:endParaRPr lang="en-GB"/>
          </a:p>
        </p:txBody>
      </p:sp>
    </p:spTree>
    <p:extLst>
      <p:ext uri="{BB962C8B-B14F-4D97-AF65-F5344CB8AC3E}">
        <p14:creationId xmlns:p14="http://schemas.microsoft.com/office/powerpoint/2010/main" val="71715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54</a:t>
            </a:fld>
            <a:endParaRPr lang="en-GB"/>
          </a:p>
        </p:txBody>
      </p:sp>
    </p:spTree>
    <p:extLst>
      <p:ext uri="{BB962C8B-B14F-4D97-AF65-F5344CB8AC3E}">
        <p14:creationId xmlns:p14="http://schemas.microsoft.com/office/powerpoint/2010/main" val="394387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55</a:t>
            </a:fld>
            <a:endParaRPr lang="en-GB"/>
          </a:p>
        </p:txBody>
      </p:sp>
    </p:spTree>
    <p:extLst>
      <p:ext uri="{BB962C8B-B14F-4D97-AF65-F5344CB8AC3E}">
        <p14:creationId xmlns:p14="http://schemas.microsoft.com/office/powerpoint/2010/main" val="1610014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57</a:t>
            </a:fld>
            <a:endParaRPr lang="en-GB"/>
          </a:p>
        </p:txBody>
      </p:sp>
    </p:spTree>
    <p:extLst>
      <p:ext uri="{BB962C8B-B14F-4D97-AF65-F5344CB8AC3E}">
        <p14:creationId xmlns:p14="http://schemas.microsoft.com/office/powerpoint/2010/main" val="148673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a:t>
            </a:fld>
            <a:endParaRPr lang="en-GB"/>
          </a:p>
        </p:txBody>
      </p:sp>
    </p:spTree>
    <p:extLst>
      <p:ext uri="{BB962C8B-B14F-4D97-AF65-F5344CB8AC3E}">
        <p14:creationId xmlns:p14="http://schemas.microsoft.com/office/powerpoint/2010/main" val="141524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58</a:t>
            </a:fld>
            <a:endParaRPr lang="en-GB"/>
          </a:p>
        </p:txBody>
      </p:sp>
    </p:spTree>
    <p:extLst>
      <p:ext uri="{BB962C8B-B14F-4D97-AF65-F5344CB8AC3E}">
        <p14:creationId xmlns:p14="http://schemas.microsoft.com/office/powerpoint/2010/main" val="4214747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61</a:t>
            </a:fld>
            <a:endParaRPr lang="en-GB"/>
          </a:p>
        </p:txBody>
      </p:sp>
    </p:spTree>
    <p:extLst>
      <p:ext uri="{BB962C8B-B14F-4D97-AF65-F5344CB8AC3E}">
        <p14:creationId xmlns:p14="http://schemas.microsoft.com/office/powerpoint/2010/main" val="3011239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63</a:t>
            </a:fld>
            <a:endParaRPr lang="en-GB"/>
          </a:p>
        </p:txBody>
      </p:sp>
    </p:spTree>
    <p:extLst>
      <p:ext uri="{BB962C8B-B14F-4D97-AF65-F5344CB8AC3E}">
        <p14:creationId xmlns:p14="http://schemas.microsoft.com/office/powerpoint/2010/main" val="4015163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7946D6-D0AF-9E40-BAB4-58CAE20343F2}" type="slidenum">
              <a:rPr lang="en-GB" smtClean="0"/>
              <a:t>64</a:t>
            </a:fld>
            <a:endParaRPr lang="en-GB"/>
          </a:p>
        </p:txBody>
      </p:sp>
    </p:spTree>
    <p:extLst>
      <p:ext uri="{BB962C8B-B14F-4D97-AF65-F5344CB8AC3E}">
        <p14:creationId xmlns:p14="http://schemas.microsoft.com/office/powerpoint/2010/main" val="384662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a:t>
            </a:fld>
            <a:endParaRPr lang="en-GB"/>
          </a:p>
        </p:txBody>
      </p:sp>
    </p:spTree>
    <p:extLst>
      <p:ext uri="{BB962C8B-B14F-4D97-AF65-F5344CB8AC3E}">
        <p14:creationId xmlns:p14="http://schemas.microsoft.com/office/powerpoint/2010/main" val="276958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7</a:t>
            </a:fld>
            <a:endParaRPr lang="en-GB"/>
          </a:p>
        </p:txBody>
      </p:sp>
    </p:spTree>
    <p:extLst>
      <p:ext uri="{BB962C8B-B14F-4D97-AF65-F5344CB8AC3E}">
        <p14:creationId xmlns:p14="http://schemas.microsoft.com/office/powerpoint/2010/main" val="290824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117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9</a:t>
            </a:fld>
            <a:endParaRPr lang="en-GB"/>
          </a:p>
        </p:txBody>
      </p:sp>
    </p:spTree>
    <p:extLst>
      <p:ext uri="{BB962C8B-B14F-4D97-AF65-F5344CB8AC3E}">
        <p14:creationId xmlns:p14="http://schemas.microsoft.com/office/powerpoint/2010/main" val="402177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36E8-8287-D342-99C3-18429DC202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F98D45-6018-4346-BF68-04D85C1A9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9C289AF-DEEE-964F-9C96-568C52ABBA7A}"/>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5" name="Footer Placeholder 4">
            <a:extLst>
              <a:ext uri="{FF2B5EF4-FFF2-40B4-BE49-F238E27FC236}">
                <a16:creationId xmlns:a16="http://schemas.microsoft.com/office/drawing/2014/main" id="{72590870-EE89-E341-8B6B-38488EEBA9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47CC2E-459F-AC43-B3C7-0158D56AEA10}"/>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826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AEDF-B166-DF4D-82B3-05F12AB35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0A2D5A-721A-8240-9C59-EBDEE2214D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2DF65-B2AE-B042-83AE-270C8680819A}"/>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5" name="Footer Placeholder 4">
            <a:extLst>
              <a:ext uri="{FF2B5EF4-FFF2-40B4-BE49-F238E27FC236}">
                <a16:creationId xmlns:a16="http://schemas.microsoft.com/office/drawing/2014/main" id="{A5654C6E-A094-2F40-A3A0-7002BEAC91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E85EFF-3E0C-C047-B401-4A481CEB354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483821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F7621D-13DE-8646-8A31-07F10FA6B3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469D18A-AE2B-0243-BAFD-47B7933A23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983628-3FFC-EB49-B53F-89F17ADC7B95}"/>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5" name="Footer Placeholder 4">
            <a:extLst>
              <a:ext uri="{FF2B5EF4-FFF2-40B4-BE49-F238E27FC236}">
                <a16:creationId xmlns:a16="http://schemas.microsoft.com/office/drawing/2014/main" id="{B0753188-2BD4-1A44-A3C4-3307F33DEF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3BAE1-B30E-2746-9B54-DAAF176A463D}"/>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7108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accent3"/>
              </a:buClr>
              <a:buSzPts val="1800"/>
              <a:buFont typeface="Average"/>
              <a:buChar char="●"/>
              <a:defRPr sz="2400" b="0" i="0" u="none" strike="noStrike" cap="none">
                <a:solidFill>
                  <a:schemeClr val="accent3"/>
                </a:solidFill>
                <a:latin typeface="Average"/>
                <a:ea typeface="Average"/>
                <a:cs typeface="Average"/>
                <a:sym typeface="Average"/>
              </a:defRPr>
            </a:lvl1pPr>
            <a:lvl2pPr marL="1219170" marR="0" lvl="1"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2pPr>
            <a:lvl3pPr marL="1828754" marR="0" lvl="2"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3pPr>
            <a:lvl4pPr marL="2438339" marR="0" lvl="3"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4pPr>
            <a:lvl5pPr marL="3047924" marR="0" lvl="4"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5pPr>
            <a:lvl6pPr marL="3657509" marR="0" lvl="5"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6pPr>
            <a:lvl7pPr marL="4267093" marR="0" lvl="6"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7pPr>
            <a:lvl8pPr marL="4876678" marR="0" lvl="7"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8pPr>
            <a:lvl9pPr marL="5486263" marR="0" lvl="8" indent="-423323" algn="l" rtl="0">
              <a:lnSpc>
                <a:spcPct val="115000"/>
              </a:lnSpc>
              <a:spcBef>
                <a:spcPts val="2133"/>
              </a:spcBef>
              <a:spcAft>
                <a:spcPts val="2133"/>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3105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6"/>
        <p:cNvGrpSpPr/>
        <p:nvPr/>
      </p:nvGrpSpPr>
      <p:grpSpPr>
        <a:xfrm>
          <a:off x="0" y="0"/>
          <a:ext cx="0" cy="0"/>
          <a:chOff x="0" y="0"/>
          <a:chExt cx="0" cy="0"/>
        </a:xfrm>
      </p:grpSpPr>
      <p:sp>
        <p:nvSpPr>
          <p:cNvPr id="97" name="Google Shape;97;g5eb17ca0f3_0_276"/>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g5eb17ca0f3_0_27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9" name="Google Shape;99;g5eb17ca0f3_0_27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g5eb17ca0f3_0_276"/>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75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6597-EC78-674D-8ECF-686903DE81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827D15-7826-9344-A2CE-7985E1F9C8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A312A-18A0-7749-8480-AA0A05C45425}"/>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5" name="Footer Placeholder 4">
            <a:extLst>
              <a:ext uri="{FF2B5EF4-FFF2-40B4-BE49-F238E27FC236}">
                <a16:creationId xmlns:a16="http://schemas.microsoft.com/office/drawing/2014/main" id="{C5E785E0-2365-FE4B-A007-403D0539A5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FDB526-FA35-FF4E-A854-6F342BD9E7F9}"/>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69604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C68-58E6-FF4F-A465-0260BE4EE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8ABCFC-7972-9A44-AA8B-B7B8EE00F7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250C9F-2BF9-C14B-9997-179FEE1AAF5D}"/>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5" name="Footer Placeholder 4">
            <a:extLst>
              <a:ext uri="{FF2B5EF4-FFF2-40B4-BE49-F238E27FC236}">
                <a16:creationId xmlns:a16="http://schemas.microsoft.com/office/drawing/2014/main" id="{5A62951E-38C7-7044-B7CC-B68987BEC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3BED6D-F24B-5144-B60B-FB7616A35716}"/>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563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FACC-0B79-EB4A-AA18-11EDD8BBAC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2FA160-811C-DD47-A1D2-00688FD99C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647FAA-8C89-3446-977F-6D52EA4CAA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63F145-72C9-3943-AACD-1AB0EA6D8BE0}"/>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6" name="Footer Placeholder 5">
            <a:extLst>
              <a:ext uri="{FF2B5EF4-FFF2-40B4-BE49-F238E27FC236}">
                <a16:creationId xmlns:a16="http://schemas.microsoft.com/office/drawing/2014/main" id="{C203EC31-0276-124C-9CA8-7452CC0C7F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2CE6AF-6A29-1249-A93A-825B1CCBA89A}"/>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5330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AC8C-097A-B44D-97A1-5A97CF1EFC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592E0C-09B6-7B48-8398-6CF9DF69B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620B2F-2900-4A4F-8FBD-1C66203591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92E11C-FC76-6F49-9B95-6624A79E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DB12BE-BBA1-024E-AD10-D7A19C335B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246F72B-EEC6-764D-9FF5-1BC7159F5EE2}"/>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8" name="Footer Placeholder 7">
            <a:extLst>
              <a:ext uri="{FF2B5EF4-FFF2-40B4-BE49-F238E27FC236}">
                <a16:creationId xmlns:a16="http://schemas.microsoft.com/office/drawing/2014/main" id="{44AA0B7F-7820-AA4A-A402-8A6370862FB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4AC75A-47A4-C540-8FB9-5A339FDAF732}"/>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815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838DD-4403-7B45-AF93-111DCD6DF87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740A19-3073-C941-9DBD-9CE0BECD3A9D}"/>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4" name="Footer Placeholder 3">
            <a:extLst>
              <a:ext uri="{FF2B5EF4-FFF2-40B4-BE49-F238E27FC236}">
                <a16:creationId xmlns:a16="http://schemas.microsoft.com/office/drawing/2014/main" id="{977B1738-FD04-FC47-9897-719314CC4A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D6D86D-45AE-6345-B004-AA2AB66796F1}"/>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845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B1BA6-FDBB-CB41-82F0-282001B4B03C}"/>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3" name="Footer Placeholder 2">
            <a:extLst>
              <a:ext uri="{FF2B5EF4-FFF2-40B4-BE49-F238E27FC236}">
                <a16:creationId xmlns:a16="http://schemas.microsoft.com/office/drawing/2014/main" id="{9A6CE783-92B5-C742-B2BF-F7CAA3AF5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217AC0-001B-1E40-8C28-861A0B71C35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71844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30A4-DFB7-5248-BF01-4C653327C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1A91F7-1417-BB49-832E-B003208EA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FCD85F-F7D2-1C4A-A361-4F70E691A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E8987-D248-514B-A9BE-90B55F907F63}"/>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6" name="Footer Placeholder 5">
            <a:extLst>
              <a:ext uri="{FF2B5EF4-FFF2-40B4-BE49-F238E27FC236}">
                <a16:creationId xmlns:a16="http://schemas.microsoft.com/office/drawing/2014/main" id="{5A5387B7-379E-894D-AC60-3336496452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5BD424-5F03-8343-A240-0E739B5946C4}"/>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45307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228-1E16-C34B-9ED9-7417FF4C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6DACDD-0843-594B-9926-04C2745AE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478779-710C-804D-A93A-6CC6D2A5C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A429C8-F0B9-6A49-A3DF-EB3AD606C0EC}"/>
              </a:ext>
            </a:extLst>
          </p:cNvPr>
          <p:cNvSpPr>
            <a:spLocks noGrp="1"/>
          </p:cNvSpPr>
          <p:nvPr>
            <p:ph type="dt" sz="half" idx="10"/>
          </p:nvPr>
        </p:nvSpPr>
        <p:spPr/>
        <p:txBody>
          <a:bodyPr/>
          <a:lstStyle/>
          <a:p>
            <a:fld id="{047F6EDB-034F-BE4F-B72C-C08658397927}" type="datetimeFigureOut">
              <a:rPr lang="en-GB" smtClean="0"/>
              <a:t>08/11/2024</a:t>
            </a:fld>
            <a:endParaRPr lang="en-GB"/>
          </a:p>
        </p:txBody>
      </p:sp>
      <p:sp>
        <p:nvSpPr>
          <p:cNvPr id="6" name="Footer Placeholder 5">
            <a:extLst>
              <a:ext uri="{FF2B5EF4-FFF2-40B4-BE49-F238E27FC236}">
                <a16:creationId xmlns:a16="http://schemas.microsoft.com/office/drawing/2014/main" id="{C17CAB70-24D4-9E41-9870-1F4C806100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6B9D8-BC14-DB4D-A371-A9151D16B23E}"/>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77874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DBACC-73CD-0046-9FA1-C4AE82CBC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09465E9-A34C-D24F-B748-799B803E7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F4CD8A-FEAB-A44C-A807-16B391735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F6EDB-034F-BE4F-B72C-C08658397927}" type="datetimeFigureOut">
              <a:rPr lang="en-GB" smtClean="0"/>
              <a:t>08/11/2024</a:t>
            </a:fld>
            <a:endParaRPr lang="en-GB"/>
          </a:p>
        </p:txBody>
      </p:sp>
      <p:sp>
        <p:nvSpPr>
          <p:cNvPr id="5" name="Footer Placeholder 4">
            <a:extLst>
              <a:ext uri="{FF2B5EF4-FFF2-40B4-BE49-F238E27FC236}">
                <a16:creationId xmlns:a16="http://schemas.microsoft.com/office/drawing/2014/main" id="{D5B5B144-2AB9-7744-B90E-EB94DB91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5995C6D-DC4A-364B-98D8-BBB4E7DD53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7FFF5-AA0E-A942-925A-0A7E3A0C0BC3}" type="slidenum">
              <a:rPr lang="en-GB" smtClean="0"/>
              <a:t>‹#›</a:t>
            </a:fld>
            <a:endParaRPr lang="en-GB"/>
          </a:p>
        </p:txBody>
      </p:sp>
    </p:spTree>
    <p:extLst>
      <p:ext uri="{BB962C8B-B14F-4D97-AF65-F5344CB8AC3E}">
        <p14:creationId xmlns:p14="http://schemas.microsoft.com/office/powerpoint/2010/main" val="327690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2.jpg"/><Relationship Id="rId3" Type="http://schemas.openxmlformats.org/officeDocument/2006/relationships/image" Target="../media/image3.tiff"/><Relationship Id="rId7" Type="http://schemas.openxmlformats.org/officeDocument/2006/relationships/image" Target="../media/image11.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diagramColors" Target="../diagrams/colors1.xml"/><Relationship Id="rId5" Type="http://schemas.openxmlformats.org/officeDocument/2006/relationships/image" Target="../media/image9.tiff"/><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5.JP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wipo.int/ardi/en/" TargetMode="External"/><Relationship Id="rId3" Type="http://schemas.openxmlformats.org/officeDocument/2006/relationships/hyperlink" Target="http://www.data4sdgs.org/" TargetMode="External"/><Relationship Id="rId7" Type="http://schemas.openxmlformats.org/officeDocument/2006/relationships/hyperlink" Target="http://www.web.unep.org/oar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who.int/hinari/en/" TargetMode="External"/><Relationship Id="rId11" Type="http://schemas.openxmlformats.org/officeDocument/2006/relationships/image" Target="../media/image48.png"/><Relationship Id="rId5" Type="http://schemas.openxmlformats.org/officeDocument/2006/relationships/hyperlink" Target="http://www.fao.org/agora/en/" TargetMode="External"/><Relationship Id="rId10" Type="http://schemas.openxmlformats.org/officeDocument/2006/relationships/image" Target="../media/image47.png"/><Relationship Id="rId4" Type="http://schemas.openxmlformats.org/officeDocument/2006/relationships/hyperlink" Target="http://www.loadb.org/" TargetMode="External"/><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22.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mailto:l.m.Bezuidenhout@cwts.leidenuniv.nl"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0" y="-16614"/>
            <a:ext cx="12191800" cy="6417467"/>
          </a:xfrm>
          <a:prstGeom prst="rect">
            <a:avLst/>
          </a:prstGeom>
          <a:noFill/>
          <a:ln>
            <a:noFill/>
          </a:ln>
        </p:spPr>
      </p:pic>
      <p:sp>
        <p:nvSpPr>
          <p:cNvPr id="56" name="Google Shape;56;p13"/>
          <p:cNvSpPr txBox="1">
            <a:spLocks noGrp="1"/>
          </p:cNvSpPr>
          <p:nvPr>
            <p:ph type="subTitle" idx="1"/>
          </p:nvPr>
        </p:nvSpPr>
        <p:spPr>
          <a:xfrm>
            <a:off x="415600" y="4431311"/>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en-GB" sz="3200" dirty="0">
                <a:latin typeface="Avenir Book" panose="02000503020000020003" pitchFamily="2" charset="0"/>
              </a:rPr>
              <a:t>Louise Bezuidenhout </a:t>
            </a:r>
            <a:endParaRPr sz="3200" dirty="0">
              <a:latin typeface="Avenir Book" panose="02000503020000020003" pitchFamily="2" charset="0"/>
            </a:endParaRPr>
          </a:p>
        </p:txBody>
      </p:sp>
      <p:sp>
        <p:nvSpPr>
          <p:cNvPr id="57" name="Google Shape;57;p13"/>
          <p:cNvSpPr txBox="1"/>
          <p:nvPr/>
        </p:nvSpPr>
        <p:spPr>
          <a:xfrm>
            <a:off x="74067" y="6362200"/>
            <a:ext cx="12192000" cy="432800"/>
          </a:xfrm>
          <a:prstGeom prst="rect">
            <a:avLst/>
          </a:prstGeom>
          <a:noFill/>
          <a:ln>
            <a:noFill/>
          </a:ln>
        </p:spPr>
        <p:txBody>
          <a:bodyPr spcFirstLastPara="1" wrap="square" lIns="121900" tIns="121900" rIns="121900" bIns="121900" anchor="t" anchorCtr="0">
            <a:noAutofit/>
          </a:bodyPr>
          <a:lstStyle/>
          <a:p>
            <a:r>
              <a:rPr lang="en" sz="2400" dirty="0"/>
              <a:t>November 2024		               CODATA-RDA Data Science School</a:t>
            </a:r>
            <a:endParaRPr sz="2400" dirty="0"/>
          </a:p>
          <a:p>
            <a:endParaRPr sz="2400" dirty="0"/>
          </a:p>
        </p:txBody>
      </p:sp>
      <p:sp>
        <p:nvSpPr>
          <p:cNvPr id="8" name="Google Shape;55;p13"/>
          <p:cNvSpPr txBox="1">
            <a:spLocks noGrp="1"/>
          </p:cNvSpPr>
          <p:nvPr>
            <p:ph type="ctrTitle"/>
          </p:nvPr>
        </p:nvSpPr>
        <p:spPr>
          <a:xfrm>
            <a:off x="415611" y="160237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GB" sz="5333" b="1" dirty="0">
                <a:latin typeface="Avenir Book" panose="02000503020000020003" pitchFamily="2" charset="0"/>
              </a:rPr>
              <a:t>Open and </a:t>
            </a:r>
            <a:r>
              <a:rPr lang="en-GB" sz="4800" b="1" dirty="0">
                <a:latin typeface="Avenir Book" panose="02000503020000020003" pitchFamily="2" charset="0"/>
              </a:rPr>
              <a:t>Responsible</a:t>
            </a:r>
            <a:r>
              <a:rPr lang="en-GB" sz="5333" b="1" dirty="0">
                <a:latin typeface="Avenir Book" panose="02000503020000020003" pitchFamily="2" charset="0"/>
              </a:rPr>
              <a:t> (Data) Science Citizenship 2</a:t>
            </a:r>
            <a:endParaRPr sz="5333" b="1" dirty="0">
              <a:latin typeface="Avenir Book" panose="02000503020000020003" pitchFamily="2" charset="0"/>
            </a:endParaRPr>
          </a:p>
        </p:txBody>
      </p:sp>
      <p:pic>
        <p:nvPicPr>
          <p:cNvPr id="6" name="Google Shape;67;p14">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0936951" y="6425264"/>
            <a:ext cx="1236955" cy="4328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95C1F9-35B5-E9D3-EE9D-6CB78797C185}"/>
              </a:ext>
            </a:extLst>
          </p:cNvPr>
          <p:cNvSpPr>
            <a:spLocks noGrp="1"/>
          </p:cNvSpPr>
          <p:nvPr>
            <p:ph type="title"/>
          </p:nvPr>
        </p:nvSpPr>
        <p:spPr>
          <a:xfrm>
            <a:off x="751700" y="-1102106"/>
            <a:ext cx="10515600" cy="1325563"/>
          </a:xfrm>
        </p:spPr>
        <p:txBody>
          <a:bodyPr/>
          <a:lstStyle/>
          <a:p>
            <a:r>
              <a:rPr lang="en-GB" dirty="0">
                <a:solidFill>
                  <a:schemeClr val="bg1"/>
                </a:solidFill>
              </a:rPr>
              <a:t>Being open</a:t>
            </a:r>
            <a:r>
              <a:rPr lang="en-GB" baseline="0" dirty="0">
                <a:solidFill>
                  <a:schemeClr val="bg1"/>
                </a:solidFill>
              </a:rPr>
              <a:t> and responsible at home</a:t>
            </a:r>
            <a:endParaRPr lang="en-GB" dirty="0">
              <a:solidFill>
                <a:schemeClr val="bg1"/>
              </a:solidFill>
            </a:endParaRPr>
          </a:p>
        </p:txBody>
      </p:sp>
      <p:sp>
        <p:nvSpPr>
          <p:cNvPr id="19" name="TextBox 18">
            <a:extLst>
              <a:ext uri="{FF2B5EF4-FFF2-40B4-BE49-F238E27FC236}">
                <a16:creationId xmlns:a16="http://schemas.microsoft.com/office/drawing/2014/main" id="{099B7B69-BF45-9341-90DC-47C53E309246}"/>
              </a:ext>
            </a:extLst>
          </p:cNvPr>
          <p:cNvSpPr txBox="1"/>
          <p:nvPr/>
        </p:nvSpPr>
        <p:spPr>
          <a:xfrm>
            <a:off x="-172998" y="136752"/>
            <a:ext cx="4054470" cy="646331"/>
          </a:xfrm>
          <a:prstGeom prst="rect">
            <a:avLst/>
          </a:prstGeom>
          <a:noFill/>
        </p:spPr>
        <p:txBody>
          <a:bodyPr wrap="square" rtlCol="0">
            <a:spAutoFit/>
          </a:bodyPr>
          <a:lstStyle/>
          <a:p>
            <a:pPr algn="ctr"/>
            <a:r>
              <a:rPr lang="en-GB" dirty="0">
                <a:latin typeface="Avenir Book" panose="02000503020000020003" pitchFamily="2" charset="0"/>
              </a:rPr>
              <a:t>How to be a responsible and open data scientist</a:t>
            </a:r>
          </a:p>
        </p:txBody>
      </p:sp>
      <p:pic>
        <p:nvPicPr>
          <p:cNvPr id="11" name="Picture 10" descr="Repeat of RCR diagram">
            <a:extLst>
              <a:ext uri="{FF2B5EF4-FFF2-40B4-BE49-F238E27FC236}">
                <a16:creationId xmlns:a16="http://schemas.microsoft.com/office/drawing/2014/main" id="{A48183BF-6999-0D48-BD51-8C4BB57C01DB}"/>
              </a:ext>
            </a:extLst>
          </p:cNvPr>
          <p:cNvPicPr>
            <a:picLocks noChangeAspect="1"/>
          </p:cNvPicPr>
          <p:nvPr/>
        </p:nvPicPr>
        <p:blipFill>
          <a:blip r:embed="rId3"/>
          <a:stretch>
            <a:fillRect/>
          </a:stretch>
        </p:blipFill>
        <p:spPr>
          <a:xfrm>
            <a:off x="145661" y="773911"/>
            <a:ext cx="3242414" cy="3206705"/>
          </a:xfrm>
          <a:prstGeom prst="rect">
            <a:avLst/>
          </a:prstGeom>
        </p:spPr>
      </p:pic>
      <p:pic>
        <p:nvPicPr>
          <p:cNvPr id="12" name="Google Shape;91;p18" descr="Open Science components"/>
          <p:cNvPicPr preferRelativeResize="0"/>
          <p:nvPr/>
        </p:nvPicPr>
        <p:blipFill rotWithShape="1">
          <a:blip r:embed="rId4">
            <a:alphaModFix/>
          </a:blip>
          <a:srcRect/>
          <a:stretch/>
        </p:blipFill>
        <p:spPr>
          <a:xfrm>
            <a:off x="192507" y="4286965"/>
            <a:ext cx="3506657" cy="2019722"/>
          </a:xfrm>
          <a:prstGeom prst="rect">
            <a:avLst/>
          </a:prstGeom>
          <a:noFill/>
          <a:ln>
            <a:noFill/>
          </a:ln>
        </p:spPr>
      </p:pic>
      <p:sp>
        <p:nvSpPr>
          <p:cNvPr id="20" name="TextBox 19">
            <a:extLst>
              <a:ext uri="{FF2B5EF4-FFF2-40B4-BE49-F238E27FC236}">
                <a16:creationId xmlns:a16="http://schemas.microsoft.com/office/drawing/2014/main" id="{C003225A-B57A-A341-9964-DFE3A2698C7F}"/>
              </a:ext>
            </a:extLst>
          </p:cNvPr>
          <p:cNvSpPr txBox="1"/>
          <p:nvPr/>
        </p:nvSpPr>
        <p:spPr>
          <a:xfrm>
            <a:off x="4471988" y="973036"/>
            <a:ext cx="3240796" cy="646331"/>
          </a:xfrm>
          <a:prstGeom prst="rect">
            <a:avLst/>
          </a:prstGeom>
          <a:noFill/>
        </p:spPr>
        <p:txBody>
          <a:bodyPr wrap="square" rtlCol="0">
            <a:spAutoFit/>
          </a:bodyPr>
          <a:lstStyle/>
          <a:p>
            <a:pPr algn="ctr"/>
            <a:r>
              <a:rPr lang="en-GB" dirty="0">
                <a:latin typeface="Avenir Book" panose="02000503020000020003" pitchFamily="2" charset="0"/>
              </a:rPr>
              <a:t>Tools for responsible and open data science</a:t>
            </a:r>
          </a:p>
        </p:txBody>
      </p:sp>
      <p:pic>
        <p:nvPicPr>
          <p:cNvPr id="13" name="Picture 12" descr="Abstract image of computer code">
            <a:extLst>
              <a:ext uri="{FF2B5EF4-FFF2-40B4-BE49-F238E27FC236}">
                <a16:creationId xmlns:a16="http://schemas.microsoft.com/office/drawing/2014/main" id="{3C294024-15CE-9344-8BCD-67AAB26E239C}"/>
              </a:ext>
            </a:extLst>
          </p:cNvPr>
          <p:cNvPicPr>
            <a:picLocks noChangeAspect="1"/>
          </p:cNvPicPr>
          <p:nvPr/>
        </p:nvPicPr>
        <p:blipFill>
          <a:blip r:embed="rId5"/>
          <a:stretch>
            <a:fillRect/>
          </a:stretch>
        </p:blipFill>
        <p:spPr>
          <a:xfrm>
            <a:off x="3891831" y="1579448"/>
            <a:ext cx="4248727" cy="2389909"/>
          </a:xfrm>
          <a:prstGeom prst="rect">
            <a:avLst/>
          </a:prstGeom>
        </p:spPr>
      </p:pic>
      <p:pic>
        <p:nvPicPr>
          <p:cNvPr id="2" name="Picture 1" descr="DMP online logo"/>
          <p:cNvPicPr>
            <a:picLocks noChangeAspect="1"/>
          </p:cNvPicPr>
          <p:nvPr/>
        </p:nvPicPr>
        <p:blipFill rotWithShape="1">
          <a:blip r:embed="rId6">
            <a:extLst>
              <a:ext uri="{28A0092B-C50C-407E-A947-70E740481C1C}">
                <a14:useLocalDpi xmlns:a14="http://schemas.microsoft.com/office/drawing/2010/main" val="0"/>
              </a:ext>
            </a:extLst>
          </a:blip>
          <a:srcRect l="22406" r="21963"/>
          <a:stretch/>
        </p:blipFill>
        <p:spPr>
          <a:xfrm>
            <a:off x="5266058" y="4033917"/>
            <a:ext cx="1486885" cy="1535125"/>
          </a:xfrm>
          <a:prstGeom prst="rect">
            <a:avLst/>
          </a:prstGeom>
        </p:spPr>
      </p:pic>
      <p:pic>
        <p:nvPicPr>
          <p:cNvPr id="5" name="Picture 4" descr="Author carpentry logo">
            <a:extLst>
              <a:ext uri="{FF2B5EF4-FFF2-40B4-BE49-F238E27FC236}">
                <a16:creationId xmlns:a16="http://schemas.microsoft.com/office/drawing/2014/main" id="{25BE87F1-1FB9-8444-BD7B-D537CEBC205D}"/>
              </a:ext>
            </a:extLst>
          </p:cNvPr>
          <p:cNvPicPr>
            <a:picLocks noChangeAspect="1"/>
          </p:cNvPicPr>
          <p:nvPr/>
        </p:nvPicPr>
        <p:blipFill>
          <a:blip r:embed="rId7"/>
          <a:stretch>
            <a:fillRect/>
          </a:stretch>
        </p:blipFill>
        <p:spPr>
          <a:xfrm>
            <a:off x="4206444" y="5569042"/>
            <a:ext cx="3619500" cy="1054100"/>
          </a:xfrm>
          <a:prstGeom prst="rect">
            <a:avLst/>
          </a:prstGeom>
        </p:spPr>
      </p:pic>
      <p:sp>
        <p:nvSpPr>
          <p:cNvPr id="21" name="TextBox 20">
            <a:extLst>
              <a:ext uri="{FF2B5EF4-FFF2-40B4-BE49-F238E27FC236}">
                <a16:creationId xmlns:a16="http://schemas.microsoft.com/office/drawing/2014/main" id="{2BF9A1A7-C653-BB49-84A8-38FD6029FFDA}"/>
              </a:ext>
            </a:extLst>
          </p:cNvPr>
          <p:cNvSpPr txBox="1"/>
          <p:nvPr/>
        </p:nvSpPr>
        <p:spPr>
          <a:xfrm>
            <a:off x="7991870" y="154192"/>
            <a:ext cx="4200128" cy="646331"/>
          </a:xfrm>
          <a:prstGeom prst="rect">
            <a:avLst/>
          </a:prstGeom>
          <a:noFill/>
        </p:spPr>
        <p:txBody>
          <a:bodyPr wrap="square" rtlCol="0">
            <a:spAutoFit/>
          </a:bodyPr>
          <a:lstStyle/>
          <a:p>
            <a:pPr algn="ctr"/>
            <a:r>
              <a:rPr lang="en-GB" dirty="0">
                <a:latin typeface="Avenir Book" panose="02000503020000020003" pitchFamily="2" charset="0"/>
              </a:rPr>
              <a:t>Doing responsible and open data science research</a:t>
            </a:r>
          </a:p>
        </p:txBody>
      </p:sp>
      <p:graphicFrame>
        <p:nvGraphicFramePr>
          <p:cNvPr id="4" name="Diagram 3" descr="Research lifecycle">
            <a:extLst>
              <a:ext uri="{FF2B5EF4-FFF2-40B4-BE49-F238E27FC236}">
                <a16:creationId xmlns:a16="http://schemas.microsoft.com/office/drawing/2014/main" id="{1BBCC09A-8F65-3B4C-8293-E3912E6B3A55}"/>
              </a:ext>
            </a:extLst>
          </p:cNvPr>
          <p:cNvGraphicFramePr/>
          <p:nvPr>
            <p:extLst>
              <p:ext uri="{D42A27DB-BD31-4B8C-83A1-F6EECF244321}">
                <p14:modId xmlns:p14="http://schemas.microsoft.com/office/powerpoint/2010/main" val="3577665495"/>
              </p:ext>
            </p:extLst>
          </p:nvPr>
        </p:nvGraphicFramePr>
        <p:xfrm>
          <a:off x="7991872" y="1465133"/>
          <a:ext cx="4200128" cy="3456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descr="Image of a hou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58512" y="5296826"/>
            <a:ext cx="1466843" cy="1513304"/>
          </a:xfrm>
          <a:prstGeom prst="rect">
            <a:avLst/>
          </a:prstGeom>
        </p:spPr>
      </p:pic>
    </p:spTree>
    <p:extLst>
      <p:ext uri="{BB962C8B-B14F-4D97-AF65-F5344CB8AC3E}">
        <p14:creationId xmlns:p14="http://schemas.microsoft.com/office/powerpoint/2010/main" val="226289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solidFill>
                <a:schemeClr val="tx1"/>
              </a:solidFill>
            </a:endParaRPr>
          </a:p>
        </p:txBody>
      </p:sp>
      <p:sp>
        <p:nvSpPr>
          <p:cNvPr id="2" name="Title 1">
            <a:extLst>
              <a:ext uri="{FF2B5EF4-FFF2-40B4-BE49-F238E27FC236}">
                <a16:creationId xmlns:a16="http://schemas.microsoft.com/office/drawing/2014/main" id="{AE527B0A-FDEF-0C1C-FC06-0671ED50A551}"/>
              </a:ext>
            </a:extLst>
          </p:cNvPr>
          <p:cNvSpPr>
            <a:spLocks noGrp="1"/>
          </p:cNvSpPr>
          <p:nvPr>
            <p:ph type="title"/>
          </p:nvPr>
        </p:nvSpPr>
        <p:spPr>
          <a:xfrm>
            <a:off x="3409950" y="2712432"/>
            <a:ext cx="5372100" cy="1325563"/>
          </a:xfrm>
        </p:spPr>
        <p:txBody>
          <a:bodyPr>
            <a:normAutofit fontScale="90000"/>
          </a:bodyPr>
          <a:lstStyle/>
          <a:p>
            <a:pPr algn="ctr" rtl="0" eaLnBrk="1" latinLnBrk="0" hangingPunct="1"/>
            <a:r>
              <a:rPr lang="en-GB" sz="4400" b="1" kern="1200" dirty="0">
                <a:solidFill>
                  <a:srgbClr val="000000"/>
                </a:solidFill>
                <a:effectLst/>
                <a:latin typeface="Avenir Book" panose="02000503020000020003" pitchFamily="2" charset="0"/>
                <a:ea typeface="+mn-ea"/>
                <a:cs typeface="+mn-cs"/>
              </a:rPr>
              <a:t>Challenges of Being </a:t>
            </a:r>
            <a:endParaRPr lang="en-NL" b="1" dirty="0">
              <a:effectLst/>
              <a:latin typeface="Avenir Book" panose="02000503020000020003" pitchFamily="2" charset="0"/>
            </a:endParaRPr>
          </a:p>
          <a:p>
            <a:pPr algn="ctr" rtl="0" eaLnBrk="1" latinLnBrk="0" hangingPunct="1"/>
            <a:r>
              <a:rPr lang="en-GB" sz="4400" b="1" kern="1200" dirty="0">
                <a:solidFill>
                  <a:srgbClr val="000000"/>
                </a:solidFill>
                <a:effectLst/>
                <a:latin typeface="Avenir Book" panose="02000503020000020003" pitchFamily="2" charset="0"/>
                <a:ea typeface="+mn-ea"/>
                <a:cs typeface="+mn-cs"/>
              </a:rPr>
              <a:t>Open at Home</a:t>
            </a:r>
            <a:endParaRPr lang="en-NL" b="1" dirty="0">
              <a:effectLst/>
              <a:latin typeface="Avenir Book" panose="02000503020000020003" pitchFamily="2" charset="0"/>
            </a:endParaRPr>
          </a:p>
          <a:p>
            <a:pPr algn="ctr"/>
            <a:endParaRPr lang="en-GB" b="1" dirty="0">
              <a:latin typeface="Avenir Book" panose="02000503020000020003" pitchFamily="2" charset="0"/>
            </a:endParaRPr>
          </a:p>
        </p:txBody>
      </p:sp>
    </p:spTree>
    <p:extLst>
      <p:ext uri="{BB962C8B-B14F-4D97-AF65-F5344CB8AC3E}">
        <p14:creationId xmlns:p14="http://schemas.microsoft.com/office/powerpoint/2010/main" val="75993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0350-6550-A315-D875-B21398C07722}"/>
              </a:ext>
            </a:extLst>
          </p:cNvPr>
          <p:cNvSpPr>
            <a:spLocks noGrp="1"/>
          </p:cNvSpPr>
          <p:nvPr>
            <p:ph type="title"/>
          </p:nvPr>
        </p:nvSpPr>
        <p:spPr>
          <a:xfrm>
            <a:off x="502473" y="784039"/>
            <a:ext cx="11458691" cy="1325563"/>
          </a:xfrm>
        </p:spPr>
        <p:txBody>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Implementing Open and Responsible Practices in Your Own Research</a:t>
            </a:r>
            <a:endParaRPr lang="en-NL" dirty="0">
              <a:effectLst/>
            </a:endParaRPr>
          </a:p>
          <a:p>
            <a:pPr algn="ctr"/>
            <a:endParaRPr lang="en-GB" dirty="0"/>
          </a:p>
        </p:txBody>
      </p:sp>
      <p:sp>
        <p:nvSpPr>
          <p:cNvPr id="7" name="TextBox 6">
            <a:extLst>
              <a:ext uri="{FF2B5EF4-FFF2-40B4-BE49-F238E27FC236}">
                <a16:creationId xmlns:a16="http://schemas.microsoft.com/office/drawing/2014/main" id="{8626934C-7965-834F-94AA-CCF9A1DE2D9C}"/>
              </a:ext>
            </a:extLst>
          </p:cNvPr>
          <p:cNvSpPr txBox="1"/>
          <p:nvPr/>
        </p:nvSpPr>
        <p:spPr>
          <a:xfrm>
            <a:off x="472988" y="1734956"/>
            <a:ext cx="6454588"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Challenges are common – everyone has them</a:t>
            </a:r>
          </a:p>
          <a:p>
            <a:pPr marL="285750" indent="-285750">
              <a:lnSpc>
                <a:spcPct val="150000"/>
              </a:lnSpc>
              <a:buFont typeface="Arial" panose="020B0604020202020204" pitchFamily="34" charset="0"/>
              <a:buChar char="•"/>
            </a:pPr>
            <a:r>
              <a:rPr lang="en-GB" sz="2000" dirty="0">
                <a:latin typeface="Avenir Book" panose="02000503020000020003" pitchFamily="2" charset="0"/>
              </a:rPr>
              <a:t>Physical, social and regulatory contexts influence perceptions of Open Science and ability to engage in Open Science activities</a:t>
            </a:r>
          </a:p>
          <a:p>
            <a:endParaRPr lang="en-GB" sz="2000" dirty="0">
              <a:latin typeface="Avenir Book" panose="02000503020000020003" pitchFamily="2" charset="0"/>
            </a:endParaRPr>
          </a:p>
        </p:txBody>
      </p:sp>
      <p:sp>
        <p:nvSpPr>
          <p:cNvPr id="4" name="Content Placeholder 2"/>
          <p:cNvSpPr txBox="1">
            <a:spLocks/>
          </p:cNvSpPr>
          <p:nvPr/>
        </p:nvSpPr>
        <p:spPr>
          <a:xfrm>
            <a:off x="-332396" y="4140480"/>
            <a:ext cx="7729728" cy="6623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09728" indent="0" algn="ctr">
              <a:buFont typeface="Arial" panose="020B0604020202020204" pitchFamily="34" charset="0"/>
              <a:buNone/>
            </a:pPr>
            <a:r>
              <a:rPr lang="en-US" sz="2000" b="1" i="1" dirty="0">
                <a:latin typeface="Avenir Book" panose="02000503020000020003" pitchFamily="2" charset="0"/>
              </a:rPr>
              <a:t>SA1/3: </a:t>
            </a:r>
            <a:r>
              <a:rPr lang="en-US" sz="2000" i="1" dirty="0">
                <a:latin typeface="Avenir Book" panose="02000503020000020003" pitchFamily="2" charset="0"/>
              </a:rPr>
              <a:t>I think it leads to better science </a:t>
            </a: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dirty="0">
              <a:latin typeface="Avenir Book" panose="02000503020000020003" pitchFamily="2" charset="0"/>
            </a:endParaRPr>
          </a:p>
          <a:p>
            <a:endParaRPr lang="en-US" sz="2000" dirty="0">
              <a:latin typeface="Avenir Book" panose="02000503020000020003" pitchFamily="2" charset="0"/>
            </a:endParaRPr>
          </a:p>
        </p:txBody>
      </p:sp>
      <p:sp>
        <p:nvSpPr>
          <p:cNvPr id="3" name="TextBox 2"/>
          <p:cNvSpPr txBox="1"/>
          <p:nvPr/>
        </p:nvSpPr>
        <p:spPr>
          <a:xfrm>
            <a:off x="-174291" y="5379098"/>
            <a:ext cx="7413518" cy="400110"/>
          </a:xfrm>
          <a:prstGeom prst="rect">
            <a:avLst/>
          </a:prstGeom>
          <a:noFill/>
        </p:spPr>
        <p:txBody>
          <a:bodyPr wrap="square" rtlCol="0">
            <a:spAutoFit/>
          </a:bodyPr>
          <a:lstStyle/>
          <a:p>
            <a:pPr algn="ctr"/>
            <a:r>
              <a:rPr lang="en-US" sz="2000" b="1" i="1" dirty="0">
                <a:latin typeface="Avenir Book" panose="02000503020000020003" pitchFamily="2" charset="0"/>
              </a:rPr>
              <a:t>KY1/1:</a:t>
            </a:r>
            <a:r>
              <a:rPr lang="en-US" sz="2000" i="1" dirty="0">
                <a:latin typeface="Avenir Book" panose="02000503020000020003" pitchFamily="2" charset="0"/>
              </a:rPr>
              <a:t> I won’t release data unless I first of all publish</a:t>
            </a:r>
            <a:endParaRPr lang="en-US" sz="2000" dirty="0">
              <a:latin typeface="Avenir Book" panose="02000503020000020003" pitchFamily="2" charset="0"/>
            </a:endParaRPr>
          </a:p>
        </p:txBody>
      </p:sp>
      <p:cxnSp>
        <p:nvCxnSpPr>
          <p:cNvPr id="5" name="Straight Arrow Connector 4" descr="Arrow going both ways"/>
          <p:cNvCxnSpPr>
            <a:cxnSpLocks/>
          </p:cNvCxnSpPr>
          <p:nvPr/>
        </p:nvCxnSpPr>
        <p:spPr>
          <a:xfrm>
            <a:off x="3519405" y="4536437"/>
            <a:ext cx="0" cy="626568"/>
          </a:xfrm>
          <a:prstGeom prst="straightConnector1">
            <a:avLst/>
          </a:prstGeom>
          <a:ln w="38100">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0" name="Picture 9" descr="Cartoon of hands holding signs that say &quot;yes&quot; and &quot;no&quot;">
            <a:extLst>
              <a:ext uri="{FF2B5EF4-FFF2-40B4-BE49-F238E27FC236}">
                <a16:creationId xmlns:a16="http://schemas.microsoft.com/office/drawing/2014/main" id="{6598D1D9-9AC2-7E45-AA80-09EC90C52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041" y="2069238"/>
            <a:ext cx="4786123" cy="3694887"/>
          </a:xfrm>
          <a:prstGeom prst="rect">
            <a:avLst/>
          </a:prstGeom>
        </p:spPr>
      </p:pic>
      <p:sp>
        <p:nvSpPr>
          <p:cNvPr id="14" name="Rectangle 13">
            <a:extLst>
              <a:ext uri="{FF2B5EF4-FFF2-40B4-BE49-F238E27FC236}">
                <a16:creationId xmlns:a16="http://schemas.microsoft.com/office/drawing/2014/main" id="{2F23EB75-8131-2141-9AAB-38A89C9AEE7F}"/>
              </a:ext>
              <a:ext uri="{C183D7F6-B498-43B3-948B-1728B52AA6E4}">
                <adec:decorative xmlns:adec="http://schemas.microsoft.com/office/drawing/2017/decorative" val="1"/>
              </a:ext>
            </a:extLst>
          </p:cNvPr>
          <p:cNvSpPr/>
          <p:nvPr/>
        </p:nvSpPr>
        <p:spPr>
          <a:xfrm>
            <a:off x="502473" y="4092428"/>
            <a:ext cx="6080303" cy="168678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B5A0D79-0EC9-785A-9492-2AD4428BB562}"/>
              </a:ext>
              <a:ext uri="{C183D7F6-B498-43B3-948B-1728B52AA6E4}">
                <adec:decorative xmlns:adec="http://schemas.microsoft.com/office/drawing/2017/decorative" val="1"/>
              </a:ext>
            </a:extLst>
          </p:cNvPr>
          <p:cNvCxnSpPr>
            <a:cxnSpLocks/>
          </p:cNvCxnSpPr>
          <p:nvPr/>
        </p:nvCxnSpPr>
        <p:spPr>
          <a:xfrm>
            <a:off x="428625" y="1138490"/>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3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C327DB-64A1-F04C-8EB3-5858628C1A4B}"/>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300162"/>
            <a:ext cx="5781005" cy="5314951"/>
          </a:xfrm>
        </p:spPr>
        <p:txBody>
          <a:bodyPr>
            <a:normAutofit/>
          </a:bodyPr>
          <a:lstStyle/>
          <a:p>
            <a:pPr marL="152396" indent="0">
              <a:buNone/>
            </a:pPr>
            <a:endParaRPr lang="en-GB" dirty="0">
              <a:latin typeface="Avenir Book" panose="02000503020000020003" pitchFamily="2" charset="0"/>
            </a:endParaRPr>
          </a:p>
          <a:p>
            <a:pPr marL="152396" indent="0">
              <a:buNone/>
            </a:pPr>
            <a:r>
              <a:rPr lang="en-GB" sz="2000" dirty="0">
                <a:solidFill>
                  <a:schemeClr val="tx1"/>
                </a:solidFill>
                <a:latin typeface="Avenir Book" panose="02000503020000020003" pitchFamily="2" charset="0"/>
              </a:rPr>
              <a:t>What specific challenges do you anticipate encountering when you return home in terms of your data work?</a:t>
            </a:r>
          </a:p>
          <a:p>
            <a:pPr lvl="1"/>
            <a:r>
              <a:rPr lang="en-GB" dirty="0">
                <a:solidFill>
                  <a:schemeClr val="tx1"/>
                </a:solidFill>
                <a:latin typeface="Avenir Book" panose="02000503020000020003" pitchFamily="2" charset="0"/>
              </a:rPr>
              <a:t>Think about specific, or general challenges. Take 10 minutes to write some ideas down in the </a:t>
            </a:r>
            <a:r>
              <a:rPr lang="en-GB" dirty="0" err="1">
                <a:solidFill>
                  <a:schemeClr val="tx1"/>
                </a:solidFill>
                <a:latin typeface="Avenir Book" panose="02000503020000020003" pitchFamily="2" charset="0"/>
              </a:rPr>
              <a:t>googledoc</a:t>
            </a:r>
            <a:r>
              <a:rPr lang="en-GB" dirty="0">
                <a:solidFill>
                  <a:schemeClr val="tx1"/>
                </a:solidFill>
                <a:latin typeface="Avenir Book" panose="02000503020000020003" pitchFamily="2" charset="0"/>
              </a:rPr>
              <a:t>.</a:t>
            </a:r>
          </a:p>
        </p:txBody>
      </p:sp>
      <p:pic>
        <p:nvPicPr>
          <p:cNvPr id="5" name="Picture 4" descr="Image of previous ethics exercise results">
            <a:extLst>
              <a:ext uri="{FF2B5EF4-FFF2-40B4-BE49-F238E27FC236}">
                <a16:creationId xmlns:a16="http://schemas.microsoft.com/office/drawing/2014/main" id="{67284950-6987-275B-46B1-CD3C74C2A93C}"/>
              </a:ext>
            </a:extLst>
          </p:cNvPr>
          <p:cNvPicPr>
            <a:picLocks noChangeAspect="1"/>
          </p:cNvPicPr>
          <p:nvPr/>
        </p:nvPicPr>
        <p:blipFill>
          <a:blip r:embed="rId3"/>
          <a:stretch>
            <a:fillRect/>
          </a:stretch>
        </p:blipFill>
        <p:spPr>
          <a:xfrm rot="5400000">
            <a:off x="6496393" y="1924322"/>
            <a:ext cx="5638407" cy="4228805"/>
          </a:xfrm>
          <a:prstGeom prst="rect">
            <a:avLst/>
          </a:prstGeom>
        </p:spPr>
      </p:pic>
      <p:sp>
        <p:nvSpPr>
          <p:cNvPr id="6" name="Title 4">
            <a:extLst>
              <a:ext uri="{FF2B5EF4-FFF2-40B4-BE49-F238E27FC236}">
                <a16:creationId xmlns:a16="http://schemas.microsoft.com/office/drawing/2014/main" id="{F00A292E-7775-9F44-AE37-E1FD1448165A}"/>
              </a:ext>
            </a:extLst>
          </p:cNvPr>
          <p:cNvSpPr>
            <a:spLocks noGrp="1"/>
          </p:cNvSpPr>
          <p:nvPr>
            <p:ph type="title"/>
          </p:nvPr>
        </p:nvSpPr>
        <p:spPr>
          <a:xfrm>
            <a:off x="428625" y="323526"/>
            <a:ext cx="11360800" cy="763600"/>
          </a:xfrm>
        </p:spPr>
        <p:txBody>
          <a:bodyPr>
            <a:noAutofit/>
          </a:bodyPr>
          <a:lstStyle/>
          <a:p>
            <a:r>
              <a:rPr lang="en-GB" sz="3200" b="1" dirty="0">
                <a:latin typeface="Avenir Book" panose="02000503020000020003" pitchFamily="2" charset="0"/>
              </a:rPr>
              <a:t>Experiencing Challenges is Normal</a:t>
            </a:r>
          </a:p>
        </p:txBody>
      </p:sp>
    </p:spTree>
    <p:extLst>
      <p:ext uri="{BB962C8B-B14F-4D97-AF65-F5344CB8AC3E}">
        <p14:creationId xmlns:p14="http://schemas.microsoft.com/office/powerpoint/2010/main" val="42275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5C76B9-9B42-E545-ACA6-B5C5D5BAB360}"/>
              </a:ext>
            </a:extLst>
          </p:cNvPr>
          <p:cNvSpPr>
            <a:spLocks noGrp="1"/>
          </p:cNvSpPr>
          <p:nvPr>
            <p:ph type="title"/>
          </p:nvPr>
        </p:nvSpPr>
        <p:spPr>
          <a:xfrm>
            <a:off x="428625" y="357983"/>
            <a:ext cx="11360800" cy="763600"/>
          </a:xfrm>
        </p:spPr>
        <p:txBody>
          <a:bodyPr>
            <a:noAutofit/>
          </a:bodyPr>
          <a:lstStyle/>
          <a:p>
            <a:r>
              <a:rPr lang="en-GB" sz="3200" b="1" dirty="0">
                <a:latin typeface="Avenir Book" panose="02000503020000020003" pitchFamily="2" charset="0"/>
              </a:rPr>
              <a:t>It’s OK To Have Challenges</a:t>
            </a:r>
          </a:p>
        </p:txBody>
      </p:sp>
      <p:sp>
        <p:nvSpPr>
          <p:cNvPr id="3" name="Text Placeholder 2">
            <a:extLst>
              <a:ext uri="{FF2B5EF4-FFF2-40B4-BE49-F238E27FC236}">
                <a16:creationId xmlns:a16="http://schemas.microsoft.com/office/drawing/2014/main" id="{C9C96746-C1D8-3042-8E80-6E81EFC78E04}"/>
              </a:ext>
            </a:extLst>
          </p:cNvPr>
          <p:cNvSpPr>
            <a:spLocks noGrp="1"/>
          </p:cNvSpPr>
          <p:nvPr>
            <p:ph type="body" idx="1"/>
          </p:nvPr>
        </p:nvSpPr>
        <p:spPr>
          <a:xfrm>
            <a:off x="610472" y="1536632"/>
            <a:ext cx="8263705" cy="5089019"/>
          </a:xfrm>
        </p:spPr>
        <p:txBody>
          <a:bodyPr>
            <a:normAutofit/>
          </a:bodyPr>
          <a:lstStyle/>
          <a:p>
            <a:pPr>
              <a:lnSpc>
                <a:spcPct val="150000"/>
              </a:lnSpc>
            </a:pPr>
            <a:r>
              <a:rPr lang="en-GB" sz="2000" dirty="0">
                <a:solidFill>
                  <a:schemeClr val="tx1"/>
                </a:solidFill>
                <a:latin typeface="Avenir Book" panose="02000503020000020003" pitchFamily="2" charset="0"/>
              </a:rPr>
              <a:t>Challenges can be categorized into a number of different areas: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Cultural resistance and lack of institutional/peer support</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 Resource limitations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Personal concerns</a:t>
            </a:r>
          </a:p>
          <a:p>
            <a:pPr marL="643462" indent="-457200">
              <a:lnSpc>
                <a:spcPct val="150000"/>
              </a:lnSpc>
            </a:pPr>
            <a:r>
              <a:rPr lang="en-GB" sz="2000" dirty="0">
                <a:solidFill>
                  <a:schemeClr val="tx1"/>
                </a:solidFill>
                <a:latin typeface="Avenir Book" panose="02000503020000020003" pitchFamily="2" charset="0"/>
              </a:rPr>
              <a:t>Challenges are not insurmountable – many resources can help address them</a:t>
            </a:r>
          </a:p>
          <a:p>
            <a:pPr marL="643462" indent="-457200">
              <a:lnSpc>
                <a:spcPct val="150000"/>
              </a:lnSpc>
            </a:pPr>
            <a:endParaRPr lang="en-GB" dirty="0">
              <a:solidFill>
                <a:schemeClr val="tx1"/>
              </a:solidFill>
              <a:latin typeface="Avenir Book" panose="02000503020000020003" pitchFamily="2" charset="0"/>
            </a:endParaRPr>
          </a:p>
        </p:txBody>
      </p:sp>
      <p:pic>
        <p:nvPicPr>
          <p:cNvPr id="9" name="Picture 8" descr="Cartoon hand with phrase &quot;it's ok&quot; on it">
            <a:extLst>
              <a:ext uri="{FF2B5EF4-FFF2-40B4-BE49-F238E27FC236}">
                <a16:creationId xmlns:a16="http://schemas.microsoft.com/office/drawing/2014/main" id="{0F58E1D7-9F2B-3C41-9954-54CF302F52E1}"/>
              </a:ext>
            </a:extLst>
          </p:cNvPr>
          <p:cNvPicPr>
            <a:picLocks noChangeAspect="1"/>
          </p:cNvPicPr>
          <p:nvPr/>
        </p:nvPicPr>
        <p:blipFill>
          <a:blip r:embed="rId3"/>
          <a:stretch>
            <a:fillRect/>
          </a:stretch>
        </p:blipFill>
        <p:spPr>
          <a:xfrm>
            <a:off x="8662521" y="2000050"/>
            <a:ext cx="3305362" cy="4400132"/>
          </a:xfrm>
          <a:prstGeom prst="rect">
            <a:avLst/>
          </a:prstGeom>
        </p:spPr>
      </p:pic>
      <p:cxnSp>
        <p:nvCxnSpPr>
          <p:cNvPr id="6" name="Straight Connector 5">
            <a:extLst>
              <a:ext uri="{FF2B5EF4-FFF2-40B4-BE49-F238E27FC236}">
                <a16:creationId xmlns:a16="http://schemas.microsoft.com/office/drawing/2014/main" id="{81937541-2CB6-4465-8DE7-14C38461C53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63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0946-8682-E140-87EF-181AB0971390}"/>
              </a:ext>
            </a:extLst>
          </p:cNvPr>
          <p:cNvSpPr>
            <a:spLocks noGrp="1"/>
          </p:cNvSpPr>
          <p:nvPr>
            <p:ph type="title"/>
          </p:nvPr>
        </p:nvSpPr>
        <p:spPr>
          <a:xfrm>
            <a:off x="285749" y="366765"/>
            <a:ext cx="12595862" cy="763600"/>
          </a:xfrm>
        </p:spPr>
        <p:txBody>
          <a:bodyPr>
            <a:noAutofit/>
          </a:bodyPr>
          <a:lstStyle/>
          <a:p>
            <a:r>
              <a:rPr lang="en-GB" sz="3200" b="1" dirty="0">
                <a:latin typeface="Avenir Book" panose="02000503020000020003" pitchFamily="2" charset="0"/>
              </a:rPr>
              <a:t>1. </a:t>
            </a:r>
            <a:r>
              <a:rPr lang="en-GB" sz="3200" b="1" dirty="0">
                <a:solidFill>
                  <a:schemeClr val="tx1"/>
                </a:solidFill>
                <a:latin typeface="Avenir Book" panose="02000503020000020003" pitchFamily="2" charset="0"/>
              </a:rPr>
              <a:t>Cultural Resistance and Lack of Support</a:t>
            </a:r>
            <a:br>
              <a:rPr lang="en-GB" sz="3200" b="1" dirty="0">
                <a:solidFill>
                  <a:schemeClr val="tx1"/>
                </a:solidFill>
                <a:latin typeface="Avenir Book" panose="02000503020000020003" pitchFamily="2" charset="0"/>
              </a:rPr>
            </a:br>
            <a:r>
              <a:rPr lang="en-GB" sz="3200" b="1" dirty="0">
                <a:latin typeface="Avenir Book" panose="02000503020000020003" pitchFamily="2" charset="0"/>
              </a:rPr>
              <a:t> </a:t>
            </a:r>
          </a:p>
        </p:txBody>
      </p:sp>
      <p:sp>
        <p:nvSpPr>
          <p:cNvPr id="3" name="Text Placeholder 2">
            <a:extLst>
              <a:ext uri="{FF2B5EF4-FFF2-40B4-BE49-F238E27FC236}">
                <a16:creationId xmlns:a16="http://schemas.microsoft.com/office/drawing/2014/main" id="{FF136074-EC12-8041-ACCF-3ED08A472D26}"/>
              </a:ext>
            </a:extLst>
          </p:cNvPr>
          <p:cNvSpPr>
            <a:spLocks noGrp="1"/>
          </p:cNvSpPr>
          <p:nvPr>
            <p:ph type="body" idx="1"/>
          </p:nvPr>
        </p:nvSpPr>
        <p:spPr>
          <a:xfrm>
            <a:off x="428625" y="1434668"/>
            <a:ext cx="6155055" cy="5257680"/>
          </a:xfrm>
        </p:spPr>
        <p:txBody>
          <a:bodyPr>
            <a:normAutofit lnSpcReduction="10000"/>
          </a:bodyPr>
          <a:lstStyle/>
          <a:p>
            <a:r>
              <a:rPr lang="en-GB" sz="2200" dirty="0">
                <a:solidFill>
                  <a:schemeClr val="tx1"/>
                </a:solidFill>
                <a:latin typeface="Avenir Book" panose="02000503020000020003" pitchFamily="2" charset="0"/>
              </a:rPr>
              <a:t>A quick background:</a:t>
            </a:r>
          </a:p>
          <a:p>
            <a:pPr lvl="1"/>
            <a:r>
              <a:rPr lang="en-GB" sz="1900" dirty="0">
                <a:solidFill>
                  <a:schemeClr val="tx1"/>
                </a:solidFill>
                <a:latin typeface="Avenir Book" panose="02000503020000020003" pitchFamily="2" charset="0"/>
              </a:rPr>
              <a:t>Inherited colonial academic systems</a:t>
            </a:r>
          </a:p>
          <a:p>
            <a:pPr lvl="1"/>
            <a:r>
              <a:rPr lang="en-GB" sz="1900" dirty="0">
                <a:solidFill>
                  <a:schemeClr val="tx1"/>
                </a:solidFill>
                <a:latin typeface="Avenir Book" panose="02000503020000020003" pitchFamily="2" charset="0"/>
              </a:rPr>
              <a:t>Historic lack of funding and resources limiting research scope</a:t>
            </a:r>
          </a:p>
          <a:p>
            <a:pPr lvl="1"/>
            <a:r>
              <a:rPr lang="en-GB" sz="1900" dirty="0">
                <a:solidFill>
                  <a:schemeClr val="tx1"/>
                </a:solidFill>
                <a:latin typeface="Avenir Book" panose="02000503020000020003" pitchFamily="2" charset="0"/>
              </a:rPr>
              <a:t>“Parachute research”</a:t>
            </a:r>
          </a:p>
          <a:p>
            <a:r>
              <a:rPr lang="en-GB" sz="2200" dirty="0">
                <a:solidFill>
                  <a:schemeClr val="tx1"/>
                </a:solidFill>
                <a:latin typeface="Avenir Book" panose="02000503020000020003" pitchFamily="2" charset="0"/>
              </a:rPr>
              <a:t>Problems include</a:t>
            </a:r>
          </a:p>
          <a:p>
            <a:pPr lvl="1"/>
            <a:r>
              <a:rPr lang="en-GB" sz="1900" dirty="0">
                <a:solidFill>
                  <a:schemeClr val="tx1"/>
                </a:solidFill>
                <a:latin typeface="Avenir Book" panose="02000503020000020003" pitchFamily="2" charset="0"/>
              </a:rPr>
              <a:t>Lack of institutional support</a:t>
            </a:r>
          </a:p>
          <a:p>
            <a:pPr lvl="1"/>
            <a:r>
              <a:rPr lang="en-GB" sz="1900" dirty="0">
                <a:solidFill>
                  <a:schemeClr val="tx1"/>
                </a:solidFill>
                <a:latin typeface="Avenir Book" panose="02000503020000020003" pitchFamily="2" charset="0"/>
              </a:rPr>
              <a:t>Lack of regulations/guidance</a:t>
            </a:r>
          </a:p>
          <a:p>
            <a:pPr lvl="1"/>
            <a:r>
              <a:rPr lang="en-GB" sz="1900" dirty="0">
                <a:solidFill>
                  <a:schemeClr val="tx1"/>
                </a:solidFill>
                <a:latin typeface="Avenir Book" panose="02000503020000020003" pitchFamily="2" charset="0"/>
              </a:rPr>
              <a:t>Lack of trust</a:t>
            </a:r>
          </a:p>
          <a:p>
            <a:pPr lvl="1"/>
            <a:r>
              <a:rPr lang="en-GB" sz="1900" dirty="0">
                <a:solidFill>
                  <a:schemeClr val="tx1"/>
                </a:solidFill>
                <a:latin typeface="Avenir Book" panose="02000503020000020003" pitchFamily="2" charset="0"/>
              </a:rPr>
              <a:t>Antiquated career assessment criteria</a:t>
            </a:r>
          </a:p>
        </p:txBody>
      </p:sp>
      <p:pic>
        <p:nvPicPr>
          <p:cNvPr id="5" name="Content Placeholder 5" descr="Image of scientists parachuting">
            <a:extLst>
              <a:ext uri="{FF2B5EF4-FFF2-40B4-BE49-F238E27FC236}">
                <a16:creationId xmlns:a16="http://schemas.microsoft.com/office/drawing/2014/main" id="{FF245252-8DE7-6D4A-ABB8-B24F715F6F97}"/>
              </a:ext>
            </a:extLst>
          </p:cNvPr>
          <p:cNvPicPr>
            <a:picLocks noChangeAspect="1"/>
          </p:cNvPicPr>
          <p:nvPr/>
        </p:nvPicPr>
        <p:blipFill>
          <a:blip r:embed="rId3"/>
          <a:stretch>
            <a:fillRect/>
          </a:stretch>
        </p:blipFill>
        <p:spPr>
          <a:xfrm>
            <a:off x="7350077" y="1319627"/>
            <a:ext cx="4221901" cy="2355376"/>
          </a:xfrm>
          <a:prstGeom prst="rect">
            <a:avLst/>
          </a:prstGeom>
        </p:spPr>
      </p:pic>
      <p:pic>
        <p:nvPicPr>
          <p:cNvPr id="6" name="Picture 5" descr="Image of a gravestone bearing words &quot;professor McWit didn't publish so perished&quot;">
            <a:extLst>
              <a:ext uri="{FF2B5EF4-FFF2-40B4-BE49-F238E27FC236}">
                <a16:creationId xmlns:a16="http://schemas.microsoft.com/office/drawing/2014/main" id="{4C42838D-F928-0A47-BAFC-4AC56639ECE2}"/>
              </a:ext>
            </a:extLst>
          </p:cNvPr>
          <p:cNvPicPr>
            <a:picLocks noChangeAspect="1"/>
          </p:cNvPicPr>
          <p:nvPr/>
        </p:nvPicPr>
        <p:blipFill>
          <a:blip r:embed="rId4"/>
          <a:stretch>
            <a:fillRect/>
          </a:stretch>
        </p:blipFill>
        <p:spPr>
          <a:xfrm>
            <a:off x="8016193" y="3675003"/>
            <a:ext cx="3174980" cy="3182997"/>
          </a:xfrm>
          <a:prstGeom prst="rect">
            <a:avLst/>
          </a:prstGeom>
        </p:spPr>
      </p:pic>
      <p:cxnSp>
        <p:nvCxnSpPr>
          <p:cNvPr id="7" name="Straight Connector 6">
            <a:extLst>
              <a:ext uri="{FF2B5EF4-FFF2-40B4-BE49-F238E27FC236}">
                <a16:creationId xmlns:a16="http://schemas.microsoft.com/office/drawing/2014/main" id="{E6AB7A45-3A92-6442-0459-745C5A4C0DF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199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64779"/>
            <a:ext cx="10515600" cy="954172"/>
          </a:xfrm>
        </p:spPr>
        <p:txBody>
          <a:bodyPr>
            <a:normAutofit/>
          </a:bodyPr>
          <a:lstStyle/>
          <a:p>
            <a:r>
              <a:rPr lang="en-GB" sz="3200" b="1" dirty="0">
                <a:latin typeface="Avenir Book" panose="02000503020000020003" pitchFamily="2" charset="0"/>
              </a:rPr>
              <a:t>1a. Getting Your Institution On Board</a:t>
            </a:r>
          </a:p>
        </p:txBody>
      </p:sp>
      <p:pic>
        <p:nvPicPr>
          <p:cNvPr id="9" name="Picture 8" descr="Image of distribution OA publishers around the world highlighting prevalence of OA publishers in the Global South">
            <a:extLst>
              <a:ext uri="{FF2B5EF4-FFF2-40B4-BE49-F238E27FC236}">
                <a16:creationId xmlns:a16="http://schemas.microsoft.com/office/drawing/2014/main" id="{72B6251D-CA29-214F-B655-4968A800DC8E}"/>
              </a:ext>
            </a:extLst>
          </p:cNvPr>
          <p:cNvPicPr>
            <a:picLocks noChangeAspect="1"/>
          </p:cNvPicPr>
          <p:nvPr/>
        </p:nvPicPr>
        <p:blipFill>
          <a:blip r:embed="rId3"/>
          <a:stretch>
            <a:fillRect/>
          </a:stretch>
        </p:blipFill>
        <p:spPr>
          <a:xfrm>
            <a:off x="131636" y="1339089"/>
            <a:ext cx="6862779" cy="3474416"/>
          </a:xfrm>
          <a:prstGeom prst="rect">
            <a:avLst/>
          </a:prstGeom>
        </p:spPr>
      </p:pic>
      <p:pic>
        <p:nvPicPr>
          <p:cNvPr id="7" name="Picture 6" descr="Logo of Plan S">
            <a:extLst>
              <a:ext uri="{FF2B5EF4-FFF2-40B4-BE49-F238E27FC236}">
                <a16:creationId xmlns:a16="http://schemas.microsoft.com/office/drawing/2014/main" id="{7F05110C-A5FA-3F4A-A23A-6D459D25C876}"/>
              </a:ext>
            </a:extLst>
          </p:cNvPr>
          <p:cNvPicPr>
            <a:picLocks noChangeAspect="1"/>
          </p:cNvPicPr>
          <p:nvPr/>
        </p:nvPicPr>
        <p:blipFill>
          <a:blip r:embed="rId4"/>
          <a:stretch>
            <a:fillRect/>
          </a:stretch>
        </p:blipFill>
        <p:spPr>
          <a:xfrm>
            <a:off x="528919" y="5190553"/>
            <a:ext cx="6222045" cy="1543453"/>
          </a:xfrm>
          <a:prstGeom prst="rect">
            <a:avLst/>
          </a:prstGeom>
        </p:spPr>
      </p:pic>
      <p:pic>
        <p:nvPicPr>
          <p:cNvPr id="11" name="Picture 10" descr="Image of the cover of the first edition of the Transactions of the Royal Society journal">
            <a:extLst>
              <a:ext uri="{FF2B5EF4-FFF2-40B4-BE49-F238E27FC236}">
                <a16:creationId xmlns:a16="http://schemas.microsoft.com/office/drawing/2014/main" id="{8F441D2E-7D11-264A-8791-B797FCFED767}"/>
              </a:ext>
            </a:extLst>
          </p:cNvPr>
          <p:cNvPicPr>
            <a:picLocks noChangeAspect="1"/>
          </p:cNvPicPr>
          <p:nvPr/>
        </p:nvPicPr>
        <p:blipFill>
          <a:blip r:embed="rId5"/>
          <a:stretch>
            <a:fillRect/>
          </a:stretch>
        </p:blipFill>
        <p:spPr>
          <a:xfrm>
            <a:off x="8483999" y="1339089"/>
            <a:ext cx="1787726" cy="2670714"/>
          </a:xfrm>
          <a:prstGeom prst="rect">
            <a:avLst/>
          </a:prstGeom>
        </p:spPr>
      </p:pic>
      <p:pic>
        <p:nvPicPr>
          <p:cNvPr id="4" name="Picture 3" descr="Bar graph showing increased citations of OA articl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0544" y="4033218"/>
            <a:ext cx="3774635" cy="2718663"/>
          </a:xfrm>
          <a:prstGeom prst="rect">
            <a:avLst/>
          </a:prstGeom>
        </p:spPr>
      </p:pic>
      <p:sp>
        <p:nvSpPr>
          <p:cNvPr id="3" name="Content Placeholder 2">
            <a:extLst>
              <a:ext uri="{C183D7F6-B498-43B3-948B-1728B52AA6E4}">
                <adec:decorative xmlns:adec="http://schemas.microsoft.com/office/drawing/2017/decorative" val="1"/>
              </a:ext>
            </a:extLst>
          </p:cNvPr>
          <p:cNvSpPr>
            <a:spLocks noGrp="1"/>
          </p:cNvSpPr>
          <p:nvPr>
            <p:ph idx="1"/>
          </p:nvPr>
        </p:nvSpPr>
        <p:spPr>
          <a:xfrm>
            <a:off x="10554136" y="6184921"/>
            <a:ext cx="1723030" cy="549085"/>
          </a:xfrm>
        </p:spPr>
        <p:txBody>
          <a:bodyPr>
            <a:normAutofit/>
          </a:bodyPr>
          <a:lstStyle/>
          <a:p>
            <a:pPr marL="0" indent="0">
              <a:buNone/>
            </a:pPr>
            <a:r>
              <a:rPr lang="en-GB" sz="1800" dirty="0" err="1">
                <a:latin typeface="Avenir Book" panose="02000503020000020003" pitchFamily="2" charset="0"/>
              </a:rPr>
              <a:t>Piwowar</a:t>
            </a:r>
            <a:r>
              <a:rPr lang="en-GB" sz="1800" dirty="0">
                <a:latin typeface="Avenir Book" panose="02000503020000020003" pitchFamily="2" charset="0"/>
              </a:rPr>
              <a:t> 2018</a:t>
            </a:r>
          </a:p>
        </p:txBody>
      </p:sp>
      <p:cxnSp>
        <p:nvCxnSpPr>
          <p:cNvPr id="10" name="Straight Connector 9">
            <a:extLst>
              <a:ext uri="{FF2B5EF4-FFF2-40B4-BE49-F238E27FC236}">
                <a16:creationId xmlns:a16="http://schemas.microsoft.com/office/drawing/2014/main" id="{D7053AE6-353F-6556-F4AB-BA4B86FCDE8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78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60E-EF05-CA4B-A0CE-90714D45543D}"/>
              </a:ext>
            </a:extLst>
          </p:cNvPr>
          <p:cNvSpPr>
            <a:spLocks noGrp="1"/>
          </p:cNvSpPr>
          <p:nvPr>
            <p:ph type="title"/>
          </p:nvPr>
        </p:nvSpPr>
        <p:spPr>
          <a:xfrm>
            <a:off x="402575" y="263921"/>
            <a:ext cx="11360800" cy="763600"/>
          </a:xfrm>
        </p:spPr>
        <p:txBody>
          <a:bodyPr>
            <a:noAutofit/>
          </a:bodyPr>
          <a:lstStyle/>
          <a:p>
            <a:r>
              <a:rPr lang="en-GB" sz="3200" b="1" dirty="0">
                <a:latin typeface="Avenir Book" panose="02000503020000020003" pitchFamily="2" charset="0"/>
              </a:rPr>
              <a:t>1b. Getting Better Protection and Guidance</a:t>
            </a:r>
          </a:p>
        </p:txBody>
      </p:sp>
      <p:pic>
        <p:nvPicPr>
          <p:cNvPr id="5" name="Picture 4" descr="Logo of COPE">
            <a:extLst>
              <a:ext uri="{FF2B5EF4-FFF2-40B4-BE49-F238E27FC236}">
                <a16:creationId xmlns:a16="http://schemas.microsoft.com/office/drawing/2014/main" id="{47428B78-F6CD-4343-998B-346BC9D73C1D}"/>
              </a:ext>
            </a:extLst>
          </p:cNvPr>
          <p:cNvPicPr>
            <a:picLocks noChangeAspect="1"/>
          </p:cNvPicPr>
          <p:nvPr/>
        </p:nvPicPr>
        <p:blipFill>
          <a:blip r:embed="rId3"/>
          <a:stretch>
            <a:fillRect/>
          </a:stretch>
        </p:blipFill>
        <p:spPr>
          <a:xfrm>
            <a:off x="5592416" y="5061194"/>
            <a:ext cx="6376781" cy="1713960"/>
          </a:xfrm>
          <a:prstGeom prst="rect">
            <a:avLst/>
          </a:prstGeom>
        </p:spPr>
      </p:pic>
      <p:pic>
        <p:nvPicPr>
          <p:cNvPr id="6" name="Picture 5" descr="Data sharing agreements">
            <a:extLst>
              <a:ext uri="{FF2B5EF4-FFF2-40B4-BE49-F238E27FC236}">
                <a16:creationId xmlns:a16="http://schemas.microsoft.com/office/drawing/2014/main" id="{88EB3D95-E259-294D-819C-30D7583FE512}"/>
              </a:ext>
            </a:extLst>
          </p:cNvPr>
          <p:cNvPicPr>
            <a:picLocks noChangeAspect="1"/>
          </p:cNvPicPr>
          <p:nvPr/>
        </p:nvPicPr>
        <p:blipFill>
          <a:blip r:embed="rId4"/>
          <a:stretch>
            <a:fillRect/>
          </a:stretch>
        </p:blipFill>
        <p:spPr>
          <a:xfrm>
            <a:off x="6683650" y="4156860"/>
            <a:ext cx="4439039" cy="683738"/>
          </a:xfrm>
          <a:prstGeom prst="rect">
            <a:avLst/>
          </a:prstGeom>
        </p:spPr>
      </p:pic>
      <p:pic>
        <p:nvPicPr>
          <p:cNvPr id="7" name="Picture 6" descr="Logo of the research data alliance">
            <a:extLst>
              <a:ext uri="{FF2B5EF4-FFF2-40B4-BE49-F238E27FC236}">
                <a16:creationId xmlns:a16="http://schemas.microsoft.com/office/drawing/2014/main" id="{8CDB3060-95B3-4042-A964-4173B8BA0C97}"/>
              </a:ext>
            </a:extLst>
          </p:cNvPr>
          <p:cNvPicPr>
            <a:picLocks noChangeAspect="1"/>
          </p:cNvPicPr>
          <p:nvPr/>
        </p:nvPicPr>
        <p:blipFill>
          <a:blip r:embed="rId5"/>
          <a:stretch>
            <a:fillRect/>
          </a:stretch>
        </p:blipFill>
        <p:spPr>
          <a:xfrm>
            <a:off x="6566370" y="1348650"/>
            <a:ext cx="4673600" cy="2654300"/>
          </a:xfrm>
          <a:prstGeom prst="rect">
            <a:avLst/>
          </a:prstGeom>
        </p:spPr>
      </p:pic>
      <p:pic>
        <p:nvPicPr>
          <p:cNvPr id="8" name="Picture 7" descr="Cover of report: Open Data in a Big Data World">
            <a:extLst>
              <a:ext uri="{FF2B5EF4-FFF2-40B4-BE49-F238E27FC236}">
                <a16:creationId xmlns:a16="http://schemas.microsoft.com/office/drawing/2014/main" id="{1B622784-00B4-F245-8D08-371ACC76BD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0515" y="1543121"/>
            <a:ext cx="4095855" cy="2342492"/>
          </a:xfrm>
          <a:prstGeom prst="rect">
            <a:avLst/>
          </a:prstGeom>
        </p:spPr>
      </p:pic>
      <p:cxnSp>
        <p:nvCxnSpPr>
          <p:cNvPr id="9" name="Straight Connector 8">
            <a:extLst>
              <a:ext uri="{FF2B5EF4-FFF2-40B4-BE49-F238E27FC236}">
                <a16:creationId xmlns:a16="http://schemas.microsoft.com/office/drawing/2014/main" id="{8FD69FDD-0B19-A2D2-EA26-CAC821E9FF0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Google Shape;67;p14" descr="Creative Commons logo">
            <a:extLst>
              <a:ext uri="{FF2B5EF4-FFF2-40B4-BE49-F238E27FC236}">
                <a16:creationId xmlns:a16="http://schemas.microsoft.com/office/drawing/2014/main" id="{D8ED55D1-1E1A-FE48-4580-0B6A82C6E36C}"/>
              </a:ext>
            </a:extLst>
          </p:cNvPr>
          <p:cNvPicPr preferRelativeResize="0"/>
          <p:nvPr/>
        </p:nvPicPr>
        <p:blipFill>
          <a:blip r:embed="rId7">
            <a:alphaModFix/>
          </a:blip>
          <a:stretch>
            <a:fillRect/>
          </a:stretch>
        </p:blipFill>
        <p:spPr>
          <a:xfrm>
            <a:off x="3457860" y="5601350"/>
            <a:ext cx="2134556" cy="889501"/>
          </a:xfrm>
          <a:prstGeom prst="rect">
            <a:avLst/>
          </a:prstGeom>
          <a:noFill/>
          <a:ln>
            <a:noFill/>
          </a:ln>
        </p:spPr>
      </p:pic>
      <p:pic>
        <p:nvPicPr>
          <p:cNvPr id="11" name="Picture 10" descr="Logo of Think Check Submit">
            <a:extLst>
              <a:ext uri="{FF2B5EF4-FFF2-40B4-BE49-F238E27FC236}">
                <a16:creationId xmlns:a16="http://schemas.microsoft.com/office/drawing/2014/main" id="{E0CA82D0-618C-8C69-2765-ADDEF819250D}"/>
              </a:ext>
            </a:extLst>
          </p:cNvPr>
          <p:cNvPicPr>
            <a:picLocks noChangeAspect="1"/>
          </p:cNvPicPr>
          <p:nvPr/>
        </p:nvPicPr>
        <p:blipFill>
          <a:blip r:embed="rId8"/>
          <a:stretch>
            <a:fillRect/>
          </a:stretch>
        </p:blipFill>
        <p:spPr>
          <a:xfrm>
            <a:off x="112435" y="4594463"/>
            <a:ext cx="6413500" cy="723900"/>
          </a:xfrm>
          <a:prstGeom prst="rect">
            <a:avLst/>
          </a:prstGeom>
        </p:spPr>
      </p:pic>
      <p:pic>
        <p:nvPicPr>
          <p:cNvPr id="12" name="Picture 11" descr="Logo of DOAJ">
            <a:extLst>
              <a:ext uri="{FF2B5EF4-FFF2-40B4-BE49-F238E27FC236}">
                <a16:creationId xmlns:a16="http://schemas.microsoft.com/office/drawing/2014/main" id="{4D7E7855-5075-01B4-283B-E998413D4961}"/>
              </a:ext>
            </a:extLst>
          </p:cNvPr>
          <p:cNvPicPr>
            <a:picLocks noChangeAspect="1"/>
          </p:cNvPicPr>
          <p:nvPr/>
        </p:nvPicPr>
        <p:blipFill>
          <a:blip r:embed="rId9"/>
          <a:stretch>
            <a:fillRect/>
          </a:stretch>
        </p:blipFill>
        <p:spPr>
          <a:xfrm>
            <a:off x="222803" y="5693384"/>
            <a:ext cx="3184525" cy="706748"/>
          </a:xfrm>
          <a:prstGeom prst="rect">
            <a:avLst/>
          </a:prstGeom>
        </p:spPr>
      </p:pic>
      <p:pic>
        <p:nvPicPr>
          <p:cNvPr id="3" name="Picture 2" descr="Cover picture of the UNESCO Recommendation on Open Science">
            <a:extLst>
              <a:ext uri="{FF2B5EF4-FFF2-40B4-BE49-F238E27FC236}">
                <a16:creationId xmlns:a16="http://schemas.microsoft.com/office/drawing/2014/main" id="{F5C4D521-5C85-3F32-09E6-8168EEAFD5CA}"/>
              </a:ext>
            </a:extLst>
          </p:cNvPr>
          <p:cNvPicPr>
            <a:picLocks noChangeAspect="1"/>
          </p:cNvPicPr>
          <p:nvPr/>
        </p:nvPicPr>
        <p:blipFill>
          <a:blip r:embed="rId10"/>
          <a:stretch>
            <a:fillRect/>
          </a:stretch>
        </p:blipFill>
        <p:spPr>
          <a:xfrm>
            <a:off x="222803" y="1275258"/>
            <a:ext cx="2152155" cy="3059866"/>
          </a:xfrm>
          <a:prstGeom prst="rect">
            <a:avLst/>
          </a:prstGeom>
          <a:noFill/>
          <a:ln>
            <a:solidFill>
              <a:schemeClr val="tx1"/>
            </a:solidFill>
          </a:ln>
        </p:spPr>
      </p:pic>
    </p:spTree>
    <p:extLst>
      <p:ext uri="{BB962C8B-B14F-4D97-AF65-F5344CB8AC3E}">
        <p14:creationId xmlns:p14="http://schemas.microsoft.com/office/powerpoint/2010/main" val="411836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860D-2603-8CE7-4DB9-B3C01613E520}"/>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1c. Getting Over Issues of Trust</a:t>
            </a:r>
            <a:endParaRPr lang="en-NL" sz="3200" dirty="0">
              <a:effectLst/>
            </a:endParaRPr>
          </a:p>
          <a:p>
            <a:endParaRPr lang="en-GB" sz="3200" dirty="0"/>
          </a:p>
        </p:txBody>
      </p:sp>
      <p:pic>
        <p:nvPicPr>
          <p:cNvPr id="10" name="Picture 9" descr="Image of the FAIR and CARE principles. FAIR: findable, accessible, interoperable, reusable. CARE: collective benefit, authority to control, responsibility, ethics">
            <a:extLst>
              <a:ext uri="{FF2B5EF4-FFF2-40B4-BE49-F238E27FC236}">
                <a16:creationId xmlns:a16="http://schemas.microsoft.com/office/drawing/2014/main" id="{67F40B17-6DAF-E845-A695-5B44C23D81E4}"/>
              </a:ext>
            </a:extLst>
          </p:cNvPr>
          <p:cNvPicPr>
            <a:picLocks noChangeAspect="1"/>
          </p:cNvPicPr>
          <p:nvPr/>
        </p:nvPicPr>
        <p:blipFill>
          <a:blip r:embed="rId3"/>
          <a:stretch>
            <a:fillRect/>
          </a:stretch>
        </p:blipFill>
        <p:spPr>
          <a:xfrm>
            <a:off x="5473700" y="1454537"/>
            <a:ext cx="5638800" cy="3358763"/>
          </a:xfrm>
          <a:prstGeom prst="rect">
            <a:avLst/>
          </a:prstGeom>
        </p:spPr>
      </p:pic>
      <p:pic>
        <p:nvPicPr>
          <p:cNvPr id="12" name="Picture 11" descr="Logo of COPE">
            <a:extLst>
              <a:ext uri="{FF2B5EF4-FFF2-40B4-BE49-F238E27FC236}">
                <a16:creationId xmlns:a16="http://schemas.microsoft.com/office/drawing/2014/main" id="{2A7573FF-DF50-BD44-8519-5BBADBA4203F}"/>
              </a:ext>
            </a:extLst>
          </p:cNvPr>
          <p:cNvPicPr>
            <a:picLocks noChangeAspect="1"/>
          </p:cNvPicPr>
          <p:nvPr/>
        </p:nvPicPr>
        <p:blipFill>
          <a:blip r:embed="rId4"/>
          <a:stretch>
            <a:fillRect/>
          </a:stretch>
        </p:blipFill>
        <p:spPr>
          <a:xfrm>
            <a:off x="4375150" y="4813300"/>
            <a:ext cx="7607300" cy="2044700"/>
          </a:xfrm>
          <a:prstGeom prst="rect">
            <a:avLst/>
          </a:prstGeom>
        </p:spPr>
      </p:pic>
      <p:pic>
        <p:nvPicPr>
          <p:cNvPr id="14" name="Picture 13" descr="Logo of Wellcome Trust">
            <a:extLst>
              <a:ext uri="{FF2B5EF4-FFF2-40B4-BE49-F238E27FC236}">
                <a16:creationId xmlns:a16="http://schemas.microsoft.com/office/drawing/2014/main" id="{7B8F1275-5B10-6144-B280-2AA21B4F158A}"/>
              </a:ext>
            </a:extLst>
          </p:cNvPr>
          <p:cNvPicPr>
            <a:picLocks noChangeAspect="1"/>
          </p:cNvPicPr>
          <p:nvPr/>
        </p:nvPicPr>
        <p:blipFill>
          <a:blip r:embed="rId5"/>
          <a:stretch>
            <a:fillRect/>
          </a:stretch>
        </p:blipFill>
        <p:spPr>
          <a:xfrm>
            <a:off x="1473200" y="1563993"/>
            <a:ext cx="3365500" cy="3004911"/>
          </a:xfrm>
          <a:prstGeom prst="rect">
            <a:avLst/>
          </a:prstGeom>
          <a:ln>
            <a:solidFill>
              <a:schemeClr val="tx1"/>
            </a:solidFill>
          </a:ln>
        </p:spPr>
      </p:pic>
      <p:pic>
        <p:nvPicPr>
          <p:cNvPr id="15" name="Picture 14" descr="Data sharing agreements">
            <a:extLst>
              <a:ext uri="{FF2B5EF4-FFF2-40B4-BE49-F238E27FC236}">
                <a16:creationId xmlns:a16="http://schemas.microsoft.com/office/drawing/2014/main" id="{F2E5DC35-9664-5E49-A612-46F585BC5192}"/>
              </a:ext>
            </a:extLst>
          </p:cNvPr>
          <p:cNvPicPr>
            <a:picLocks noChangeAspect="1"/>
          </p:cNvPicPr>
          <p:nvPr/>
        </p:nvPicPr>
        <p:blipFill>
          <a:blip r:embed="rId6"/>
          <a:stretch>
            <a:fillRect/>
          </a:stretch>
        </p:blipFill>
        <p:spPr>
          <a:xfrm>
            <a:off x="0" y="5424290"/>
            <a:ext cx="4439039" cy="683738"/>
          </a:xfrm>
          <a:prstGeom prst="rect">
            <a:avLst/>
          </a:prstGeom>
        </p:spPr>
      </p:pic>
      <p:cxnSp>
        <p:nvCxnSpPr>
          <p:cNvPr id="8" name="Straight Connector 7">
            <a:extLst>
              <a:ext uri="{FF2B5EF4-FFF2-40B4-BE49-F238E27FC236}">
                <a16:creationId xmlns:a16="http://schemas.microsoft.com/office/drawing/2014/main" id="{A2EA8487-3EBE-C6C0-0414-9C4BCC85F6F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70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2482E3-BEE4-369B-9D62-05DF7695299D}"/>
              </a:ext>
            </a:extLst>
          </p:cNvPr>
          <p:cNvSpPr>
            <a:spLocks noGrp="1"/>
          </p:cNvSpPr>
          <p:nvPr>
            <p:ph type="title"/>
          </p:nvPr>
        </p:nvSpPr>
        <p:spPr>
          <a:xfrm>
            <a:off x="428625" y="331575"/>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1d. Changing the Way We Assess Research Excellence</a:t>
            </a:r>
            <a:endParaRPr lang="en-NL" sz="3200" dirty="0">
              <a:effectLst/>
            </a:endParaRPr>
          </a:p>
          <a:p>
            <a:endParaRPr lang="en-GB" sz="3200" dirty="0"/>
          </a:p>
        </p:txBody>
      </p:sp>
      <p:cxnSp>
        <p:nvCxnSpPr>
          <p:cNvPr id="5" name="Straight Connector 4">
            <a:extLst>
              <a:ext uri="{FF2B5EF4-FFF2-40B4-BE49-F238E27FC236}">
                <a16:creationId xmlns:a16="http://schemas.microsoft.com/office/drawing/2014/main" id="{EBC5DF2F-942A-E9EA-3762-D33F04DCF47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Logo fo COARA">
            <a:extLst>
              <a:ext uri="{FF2B5EF4-FFF2-40B4-BE49-F238E27FC236}">
                <a16:creationId xmlns:a16="http://schemas.microsoft.com/office/drawing/2014/main" id="{744BEFD7-CB8D-840F-A3D6-D63B27F1EE38}"/>
              </a:ext>
            </a:extLst>
          </p:cNvPr>
          <p:cNvPicPr>
            <a:picLocks noChangeAspect="1"/>
          </p:cNvPicPr>
          <p:nvPr/>
        </p:nvPicPr>
        <p:blipFill>
          <a:blip r:embed="rId2"/>
          <a:stretch>
            <a:fillRect/>
          </a:stretch>
        </p:blipFill>
        <p:spPr>
          <a:xfrm>
            <a:off x="5993027" y="3272386"/>
            <a:ext cx="4433330" cy="1712878"/>
          </a:xfrm>
          <a:prstGeom prst="rect">
            <a:avLst/>
          </a:prstGeom>
        </p:spPr>
      </p:pic>
      <p:pic>
        <p:nvPicPr>
          <p:cNvPr id="9" name="Picture 8" descr="Logo of COARA: coalition for advancing research assessment">
            <a:extLst>
              <a:ext uri="{FF2B5EF4-FFF2-40B4-BE49-F238E27FC236}">
                <a16:creationId xmlns:a16="http://schemas.microsoft.com/office/drawing/2014/main" id="{2C0439A5-0F58-AD38-2716-A15FD3B20A1B}"/>
              </a:ext>
            </a:extLst>
          </p:cNvPr>
          <p:cNvPicPr>
            <a:picLocks noChangeAspect="1"/>
          </p:cNvPicPr>
          <p:nvPr/>
        </p:nvPicPr>
        <p:blipFill>
          <a:blip r:embed="rId3"/>
          <a:stretch>
            <a:fillRect/>
          </a:stretch>
        </p:blipFill>
        <p:spPr>
          <a:xfrm>
            <a:off x="3171825" y="4795206"/>
            <a:ext cx="7772400" cy="1937334"/>
          </a:xfrm>
          <a:prstGeom prst="rect">
            <a:avLst/>
          </a:prstGeom>
        </p:spPr>
      </p:pic>
      <p:pic>
        <p:nvPicPr>
          <p:cNvPr id="11" name="Picture 10" descr="Logo of DORA">
            <a:extLst>
              <a:ext uri="{FF2B5EF4-FFF2-40B4-BE49-F238E27FC236}">
                <a16:creationId xmlns:a16="http://schemas.microsoft.com/office/drawing/2014/main" id="{5EA4BA9E-1500-ABD0-4AA3-728086A3F71D}"/>
              </a:ext>
            </a:extLst>
          </p:cNvPr>
          <p:cNvPicPr>
            <a:picLocks noChangeAspect="1"/>
          </p:cNvPicPr>
          <p:nvPr/>
        </p:nvPicPr>
        <p:blipFill rotWithShape="1">
          <a:blip r:embed="rId4"/>
          <a:srcRect l="9474" r="4815"/>
          <a:stretch/>
        </p:blipFill>
        <p:spPr>
          <a:xfrm>
            <a:off x="322007" y="1094127"/>
            <a:ext cx="3595085" cy="3568083"/>
          </a:xfrm>
          <a:prstGeom prst="rect">
            <a:avLst/>
          </a:prstGeom>
        </p:spPr>
      </p:pic>
      <p:pic>
        <p:nvPicPr>
          <p:cNvPr id="13" name="Picture 12" descr="Screen shot of RDA group &quot;evaluation of research&quot;">
            <a:extLst>
              <a:ext uri="{FF2B5EF4-FFF2-40B4-BE49-F238E27FC236}">
                <a16:creationId xmlns:a16="http://schemas.microsoft.com/office/drawing/2014/main" id="{6A9BEF02-CC57-D535-3B17-D38FE83F962E}"/>
              </a:ext>
            </a:extLst>
          </p:cNvPr>
          <p:cNvPicPr>
            <a:picLocks noChangeAspect="1"/>
          </p:cNvPicPr>
          <p:nvPr/>
        </p:nvPicPr>
        <p:blipFill>
          <a:blip r:embed="rId5"/>
          <a:stretch>
            <a:fillRect/>
          </a:stretch>
        </p:blipFill>
        <p:spPr>
          <a:xfrm>
            <a:off x="5993027" y="1544668"/>
            <a:ext cx="3937000" cy="1333500"/>
          </a:xfrm>
          <a:prstGeom prst="rect">
            <a:avLst/>
          </a:prstGeom>
        </p:spPr>
      </p:pic>
    </p:spTree>
    <p:extLst>
      <p:ext uri="{BB962C8B-B14F-4D97-AF65-F5344CB8AC3E}">
        <p14:creationId xmlns:p14="http://schemas.microsoft.com/office/powerpoint/2010/main" val="45465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ECB2599-C5D2-6142-AA5F-34EA0B972DCC}"/>
              </a:ext>
            </a:extLst>
          </p:cNvPr>
          <p:cNvSpPr>
            <a:spLocks noGrp="1"/>
          </p:cNvSpPr>
          <p:nvPr>
            <p:ph type="title"/>
          </p:nvPr>
        </p:nvSpPr>
        <p:spPr>
          <a:xfrm>
            <a:off x="402575" y="388733"/>
            <a:ext cx="11360800" cy="763600"/>
          </a:xfrm>
        </p:spPr>
        <p:txBody>
          <a:bodyPr>
            <a:normAutofit/>
          </a:bodyPr>
          <a:lstStyle/>
          <a:p>
            <a:r>
              <a:rPr lang="en-GB" sz="3200" b="1" dirty="0">
                <a:latin typeface="Avenir Book" panose="02000503020000020003" pitchFamily="2" charset="0"/>
              </a:rPr>
              <a:t>Plan</a:t>
            </a:r>
          </a:p>
        </p:txBody>
      </p:sp>
      <p:sp>
        <p:nvSpPr>
          <p:cNvPr id="3" name="Content Placeholder 2">
            <a:extLst>
              <a:ext uri="{FF2B5EF4-FFF2-40B4-BE49-F238E27FC236}">
                <a16:creationId xmlns:a16="http://schemas.microsoft.com/office/drawing/2014/main" id="{987E989E-D3C5-C848-8289-46391206A34D}"/>
              </a:ext>
            </a:extLst>
          </p:cNvPr>
          <p:cNvSpPr>
            <a:spLocks noGrp="1"/>
          </p:cNvSpPr>
          <p:nvPr>
            <p:ph idx="1"/>
          </p:nvPr>
        </p:nvSpPr>
        <p:spPr>
          <a:xfrm>
            <a:off x="428625" y="1499947"/>
            <a:ext cx="10815181" cy="4969319"/>
          </a:xfrm>
        </p:spPr>
        <p:txBody>
          <a:bodyPr>
            <a:normAutofit lnSpcReduction="10000"/>
          </a:bodyPr>
          <a:lstStyle/>
          <a:p>
            <a:pPr>
              <a:lnSpc>
                <a:spcPct val="150000"/>
              </a:lnSpc>
            </a:pPr>
            <a:r>
              <a:rPr lang="en-GB" dirty="0">
                <a:latin typeface="Avenir Book" panose="02000503020000020003" pitchFamily="2" charset="0"/>
              </a:rPr>
              <a:t>Personal concerns and implementing OS practices at home</a:t>
            </a:r>
          </a:p>
          <a:p>
            <a:pPr lvl="1">
              <a:lnSpc>
                <a:spcPct val="150000"/>
              </a:lnSpc>
            </a:pPr>
            <a:r>
              <a:rPr lang="en-GB" dirty="0">
                <a:latin typeface="Avenir Book" panose="02000503020000020003" pitchFamily="2" charset="0"/>
              </a:rPr>
              <a:t>What have we learned this week?</a:t>
            </a:r>
          </a:p>
          <a:p>
            <a:pPr lvl="1">
              <a:lnSpc>
                <a:spcPct val="150000"/>
              </a:lnSpc>
            </a:pPr>
            <a:r>
              <a:rPr lang="en-GB" dirty="0">
                <a:latin typeface="Avenir Book" panose="02000503020000020003" pitchFamily="2" charset="0"/>
              </a:rPr>
              <a:t>What challenges do we have about implementing these in our research environments?</a:t>
            </a:r>
          </a:p>
          <a:p>
            <a:pPr lvl="1">
              <a:lnSpc>
                <a:spcPct val="150000"/>
              </a:lnSpc>
            </a:pPr>
            <a:r>
              <a:rPr lang="en-GB" dirty="0">
                <a:latin typeface="Avenir Book" panose="02000503020000020003" pitchFamily="2" charset="0"/>
              </a:rPr>
              <a:t>What kinds of assistance can we get?</a:t>
            </a:r>
          </a:p>
          <a:p>
            <a:pPr>
              <a:lnSpc>
                <a:spcPct val="150000"/>
              </a:lnSpc>
            </a:pPr>
            <a:r>
              <a:rPr lang="en-GB" dirty="0">
                <a:latin typeface="Avenir Book" panose="02000503020000020003" pitchFamily="2" charset="0"/>
              </a:rPr>
              <a:t>RCR and the “bigger picture”</a:t>
            </a:r>
          </a:p>
          <a:p>
            <a:pPr lvl="1">
              <a:lnSpc>
                <a:spcPct val="150000"/>
              </a:lnSpc>
            </a:pPr>
            <a:r>
              <a:rPr lang="en-GB" dirty="0">
                <a:latin typeface="Avenir Book" panose="02000503020000020003" pitchFamily="2" charset="0"/>
              </a:rPr>
              <a:t>Designing just systems</a:t>
            </a:r>
          </a:p>
          <a:p>
            <a:pPr lvl="1">
              <a:lnSpc>
                <a:spcPct val="150000"/>
              </a:lnSpc>
            </a:pPr>
            <a:r>
              <a:rPr lang="en-GB" dirty="0">
                <a:latin typeface="Avenir Book" panose="02000503020000020003" pitchFamily="2" charset="0"/>
              </a:rPr>
              <a:t>Avoiding biases and </a:t>
            </a:r>
            <a:r>
              <a:rPr lang="en-GB" dirty="0" err="1">
                <a:latin typeface="Avenir Book" panose="02000503020000020003" pitchFamily="2" charset="0"/>
              </a:rPr>
              <a:t>marginalizations</a:t>
            </a:r>
            <a:endParaRPr lang="en-GB"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68406D0C-639E-DCFF-E376-9FDB0DD95B2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4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2529-A5E0-DE47-8BF5-528D067C677E}"/>
              </a:ext>
            </a:extLst>
          </p:cNvPr>
          <p:cNvSpPr>
            <a:spLocks noGrp="1"/>
          </p:cNvSpPr>
          <p:nvPr>
            <p:ph type="title"/>
          </p:nvPr>
        </p:nvSpPr>
        <p:spPr>
          <a:xfrm>
            <a:off x="428625" y="98373"/>
            <a:ext cx="10750420" cy="1165327"/>
          </a:xfrm>
        </p:spPr>
        <p:txBody>
          <a:bodyPr>
            <a:normAutofit/>
          </a:bodyPr>
          <a:lstStyle/>
          <a:p>
            <a:r>
              <a:rPr lang="en-GB" sz="3200" b="1" dirty="0">
                <a:latin typeface="Avenir Book" panose="02000503020000020003" pitchFamily="2" charset="0"/>
              </a:rPr>
              <a:t>Still Needed: Positive Examples</a:t>
            </a:r>
          </a:p>
        </p:txBody>
      </p:sp>
      <p:sp>
        <p:nvSpPr>
          <p:cNvPr id="3" name="Content Placeholder 2">
            <a:extLst>
              <a:ext uri="{FF2B5EF4-FFF2-40B4-BE49-F238E27FC236}">
                <a16:creationId xmlns:a16="http://schemas.microsoft.com/office/drawing/2014/main" id="{39C30669-F211-AC4B-AA76-0282E8FA32B2}"/>
              </a:ext>
            </a:extLst>
          </p:cNvPr>
          <p:cNvSpPr>
            <a:spLocks noGrp="1"/>
          </p:cNvSpPr>
          <p:nvPr>
            <p:ph idx="1"/>
          </p:nvPr>
        </p:nvSpPr>
        <p:spPr>
          <a:xfrm>
            <a:off x="428625" y="1593669"/>
            <a:ext cx="10925175" cy="4583294"/>
          </a:xfrm>
        </p:spPr>
        <p:txBody>
          <a:bodyPr>
            <a:normAutofit/>
          </a:bodyPr>
          <a:lstStyle/>
          <a:p>
            <a:r>
              <a:rPr lang="en-GB" sz="2000" dirty="0">
                <a:latin typeface="Avenir Book" panose="02000503020000020003" pitchFamily="2" charset="0"/>
              </a:rPr>
              <a:t>Need for more positive examples to dispel “urban myths” and lurking ghosts</a:t>
            </a:r>
          </a:p>
          <a:p>
            <a:r>
              <a:rPr lang="en-GB" sz="2000" dirty="0">
                <a:latin typeface="Avenir Book" panose="02000503020000020003" pitchFamily="2" charset="0"/>
              </a:rPr>
              <a:t>Need enthusiastic champions and mentors</a:t>
            </a:r>
          </a:p>
          <a:p>
            <a:r>
              <a:rPr lang="en-GB" sz="2000" dirty="0">
                <a:latin typeface="Avenir Book" panose="02000503020000020003" pitchFamily="2" charset="0"/>
              </a:rPr>
              <a:t>Effective personal networks</a:t>
            </a:r>
          </a:p>
          <a:p>
            <a:endParaRPr lang="en-GB" sz="2000" dirty="0">
              <a:latin typeface="Avenir Book" panose="02000503020000020003" pitchFamily="2" charset="0"/>
            </a:endParaRPr>
          </a:p>
          <a:p>
            <a:r>
              <a:rPr lang="en-GB" sz="2000" dirty="0">
                <a:solidFill>
                  <a:srgbClr val="FF0000"/>
                </a:solidFill>
                <a:latin typeface="Avenir Book" panose="02000503020000020003" pitchFamily="2" charset="0"/>
              </a:rPr>
              <a:t>What else can help foster</a:t>
            </a:r>
          </a:p>
          <a:p>
            <a:pPr marL="0" indent="0">
              <a:buNone/>
            </a:pPr>
            <a:r>
              <a:rPr lang="en-GB" sz="2000" dirty="0">
                <a:solidFill>
                  <a:srgbClr val="FF0000"/>
                </a:solidFill>
                <a:latin typeface="Avenir Book" panose="02000503020000020003" pitchFamily="2" charset="0"/>
              </a:rPr>
              <a:t>open research cultures and </a:t>
            </a:r>
          </a:p>
          <a:p>
            <a:pPr marL="0" indent="0">
              <a:buNone/>
            </a:pPr>
            <a:r>
              <a:rPr lang="en-GB" sz="2000" dirty="0">
                <a:solidFill>
                  <a:srgbClr val="FF0000"/>
                </a:solidFill>
                <a:latin typeface="Avenir Book" panose="02000503020000020003" pitchFamily="2" charset="0"/>
              </a:rPr>
              <a:t>maximize their support?</a:t>
            </a:r>
          </a:p>
        </p:txBody>
      </p:sp>
      <p:sp>
        <p:nvSpPr>
          <p:cNvPr id="6" name="TextBox 5">
            <a:extLst>
              <a:ext uri="{FF2B5EF4-FFF2-40B4-BE49-F238E27FC236}">
                <a16:creationId xmlns:a16="http://schemas.microsoft.com/office/drawing/2014/main" id="{AC7842A8-89F1-6449-8E30-8950D9D2F5E6}"/>
              </a:ext>
            </a:extLst>
          </p:cNvPr>
          <p:cNvSpPr txBox="1"/>
          <p:nvPr/>
        </p:nvSpPr>
        <p:spPr>
          <a:xfrm>
            <a:off x="10678747" y="6383821"/>
            <a:ext cx="1000595" cy="246221"/>
          </a:xfrm>
          <a:prstGeom prst="rect">
            <a:avLst/>
          </a:prstGeom>
          <a:noFill/>
        </p:spPr>
        <p:txBody>
          <a:bodyPr wrap="none" rtlCol="0">
            <a:spAutoFit/>
          </a:bodyPr>
          <a:lstStyle/>
          <a:p>
            <a:r>
              <a:rPr lang="en-GB" sz="1000" dirty="0" err="1">
                <a:latin typeface="Avenir Book" panose="02000503020000020003" pitchFamily="2" charset="0"/>
              </a:rPr>
              <a:t>www.bbc.com</a:t>
            </a:r>
            <a:endParaRPr lang="en-GB" sz="1000" dirty="0">
              <a:latin typeface="Avenir Book" panose="02000503020000020003" pitchFamily="2" charset="0"/>
            </a:endParaRPr>
          </a:p>
        </p:txBody>
      </p:sp>
      <p:pic>
        <p:nvPicPr>
          <p:cNvPr id="8" name="Picture 7" descr="Cartoon of a ghost saying &quot;boo!&quot;">
            <a:extLst>
              <a:ext uri="{FF2B5EF4-FFF2-40B4-BE49-F238E27FC236}">
                <a16:creationId xmlns:a16="http://schemas.microsoft.com/office/drawing/2014/main" id="{6F1F5B83-2C42-4346-BEE4-44515DBE3CB6}"/>
              </a:ext>
            </a:extLst>
          </p:cNvPr>
          <p:cNvPicPr>
            <a:picLocks noChangeAspect="1"/>
          </p:cNvPicPr>
          <p:nvPr/>
        </p:nvPicPr>
        <p:blipFill>
          <a:blip r:embed="rId3"/>
          <a:stretch>
            <a:fillRect/>
          </a:stretch>
        </p:blipFill>
        <p:spPr>
          <a:xfrm>
            <a:off x="5109154" y="2626744"/>
            <a:ext cx="6654221" cy="3696789"/>
          </a:xfrm>
          <a:prstGeom prst="rect">
            <a:avLst/>
          </a:prstGeom>
        </p:spPr>
      </p:pic>
      <p:cxnSp>
        <p:nvCxnSpPr>
          <p:cNvPr id="9" name="Straight Connector 8">
            <a:extLst>
              <a:ext uri="{FF2B5EF4-FFF2-40B4-BE49-F238E27FC236}">
                <a16:creationId xmlns:a16="http://schemas.microsoft.com/office/drawing/2014/main" id="{20BA3560-3C3B-71CC-E2FB-4A509DE6889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63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0832-6391-BB4D-8CEF-63A137A31BE7}"/>
              </a:ext>
            </a:extLst>
          </p:cNvPr>
          <p:cNvSpPr>
            <a:spLocks noGrp="1"/>
          </p:cNvSpPr>
          <p:nvPr>
            <p:ph type="title"/>
          </p:nvPr>
        </p:nvSpPr>
        <p:spPr>
          <a:xfrm>
            <a:off x="428625" y="271016"/>
            <a:ext cx="10515600" cy="813925"/>
          </a:xfrm>
        </p:spPr>
        <p:txBody>
          <a:bodyPr>
            <a:normAutofit/>
          </a:bodyPr>
          <a:lstStyle/>
          <a:p>
            <a:r>
              <a:rPr lang="en-GB" sz="3200" b="1" dirty="0">
                <a:latin typeface="Avenir Book" panose="02000503020000020003" pitchFamily="2" charset="0"/>
              </a:rPr>
              <a:t>2. Infrastructures that Support Openness</a:t>
            </a:r>
          </a:p>
        </p:txBody>
      </p:sp>
      <p:sp>
        <p:nvSpPr>
          <p:cNvPr id="4" name="TextBox 3">
            <a:extLst>
              <a:ext uri="{FF2B5EF4-FFF2-40B4-BE49-F238E27FC236}">
                <a16:creationId xmlns:a16="http://schemas.microsoft.com/office/drawing/2014/main" id="{FEC3AEC8-BB0A-8D4B-AC8B-F63E1DAEF410}"/>
              </a:ext>
            </a:extLst>
          </p:cNvPr>
          <p:cNvSpPr txBox="1"/>
          <p:nvPr/>
        </p:nvSpPr>
        <p:spPr>
          <a:xfrm>
            <a:off x="520149" y="1620994"/>
            <a:ext cx="5932920" cy="41914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Many institutions struggle with legacies of low-resourcing</a:t>
            </a:r>
          </a:p>
          <a:p>
            <a:pPr marL="285750" indent="-285750">
              <a:lnSpc>
                <a:spcPct val="150000"/>
              </a:lnSpc>
              <a:buFont typeface="Arial" panose="020B0604020202020204" pitchFamily="34" charset="0"/>
              <a:buChar char="•"/>
            </a:pPr>
            <a:r>
              <a:rPr lang="en-GB" sz="2000" dirty="0">
                <a:latin typeface="Avenir Book" panose="02000503020000020003" pitchFamily="2" charset="0"/>
              </a:rPr>
              <a:t>Strategic resource distribution often means that OS activities are under-funded</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finances to fund Open Science practices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ICT infrastructures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technical support</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guidance</a:t>
            </a:r>
          </a:p>
          <a:p>
            <a:pPr marL="285750" indent="-285750">
              <a:lnSpc>
                <a:spcPct val="150000"/>
              </a:lnSpc>
              <a:buFont typeface="Arial" panose="020B0604020202020204" pitchFamily="34" charset="0"/>
              <a:buChar char="•"/>
            </a:pPr>
            <a:endParaRPr lang="en-GB" sz="2800" dirty="0">
              <a:latin typeface="Avenir Book" panose="02000503020000020003" pitchFamily="2" charset="0"/>
            </a:endParaRPr>
          </a:p>
        </p:txBody>
      </p:sp>
      <p:pic>
        <p:nvPicPr>
          <p:cNvPr id="13" name="Picture 12" descr="Diagram showing open science practices within different environments - physical, work culture, bureaucratic, online and cultural environments">
            <a:extLst>
              <a:ext uri="{FF2B5EF4-FFF2-40B4-BE49-F238E27FC236}">
                <a16:creationId xmlns:a16="http://schemas.microsoft.com/office/drawing/2014/main" id="{198EF45D-5ECD-FE4F-9A4B-A27064921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0" y="1340768"/>
            <a:ext cx="5363998" cy="5378457"/>
          </a:xfrm>
          <a:prstGeom prst="rect">
            <a:avLst/>
          </a:prstGeom>
        </p:spPr>
      </p:pic>
      <p:sp>
        <p:nvSpPr>
          <p:cNvPr id="14" name="TextBox 13">
            <a:extLst>
              <a:ext uri="{FF2B5EF4-FFF2-40B4-BE49-F238E27FC236}">
                <a16:creationId xmlns:a16="http://schemas.microsoft.com/office/drawing/2014/main" id="{0697815A-AC03-7045-8632-CC0C3EC2B5CC}"/>
              </a:ext>
            </a:extLst>
          </p:cNvPr>
          <p:cNvSpPr txBox="1"/>
          <p:nvPr/>
        </p:nvSpPr>
        <p:spPr>
          <a:xfrm>
            <a:off x="8536442" y="1664543"/>
            <a:ext cx="1475725" cy="646331"/>
          </a:xfrm>
          <a:prstGeom prst="rect">
            <a:avLst/>
          </a:prstGeom>
          <a:noFill/>
        </p:spPr>
        <p:txBody>
          <a:bodyPr wrap="none" rtlCol="0">
            <a:spAutoFit/>
          </a:bodyPr>
          <a:lstStyle/>
          <a:p>
            <a:pPr algn="ctr"/>
            <a:r>
              <a:rPr lang="en-GB" dirty="0">
                <a:latin typeface="Avenir Book" panose="02000503020000020003" pitchFamily="2" charset="0"/>
              </a:rPr>
              <a:t>Physical</a:t>
            </a:r>
          </a:p>
          <a:p>
            <a:pPr algn="ctr"/>
            <a:r>
              <a:rPr lang="en-GB" dirty="0">
                <a:latin typeface="Avenir Book" panose="02000503020000020003" pitchFamily="2" charset="0"/>
              </a:rPr>
              <a:t>environment</a:t>
            </a:r>
          </a:p>
        </p:txBody>
      </p:sp>
      <p:sp>
        <p:nvSpPr>
          <p:cNvPr id="15" name="TextBox 14">
            <a:extLst>
              <a:ext uri="{FF2B5EF4-FFF2-40B4-BE49-F238E27FC236}">
                <a16:creationId xmlns:a16="http://schemas.microsoft.com/office/drawing/2014/main" id="{1E04B143-9E56-FF47-8329-346130D14564}"/>
              </a:ext>
            </a:extLst>
          </p:cNvPr>
          <p:cNvSpPr txBox="1"/>
          <p:nvPr/>
        </p:nvSpPr>
        <p:spPr>
          <a:xfrm>
            <a:off x="10699768" y="3323093"/>
            <a:ext cx="885820" cy="646331"/>
          </a:xfrm>
          <a:prstGeom prst="rect">
            <a:avLst/>
          </a:prstGeom>
          <a:noFill/>
        </p:spPr>
        <p:txBody>
          <a:bodyPr wrap="none" rtlCol="0">
            <a:spAutoFit/>
          </a:bodyPr>
          <a:lstStyle/>
          <a:p>
            <a:pPr algn="ctr"/>
            <a:r>
              <a:rPr lang="en-GB" dirty="0">
                <a:latin typeface="Avenir Book" panose="02000503020000020003" pitchFamily="2" charset="0"/>
              </a:rPr>
              <a:t>Work</a:t>
            </a:r>
          </a:p>
          <a:p>
            <a:pPr algn="ctr"/>
            <a:r>
              <a:rPr lang="en-GB" dirty="0">
                <a:latin typeface="Avenir Book" panose="02000503020000020003" pitchFamily="2" charset="0"/>
              </a:rPr>
              <a:t>culture</a:t>
            </a:r>
          </a:p>
        </p:txBody>
      </p:sp>
      <p:sp>
        <p:nvSpPr>
          <p:cNvPr id="16" name="TextBox 15">
            <a:extLst>
              <a:ext uri="{FF2B5EF4-FFF2-40B4-BE49-F238E27FC236}">
                <a16:creationId xmlns:a16="http://schemas.microsoft.com/office/drawing/2014/main" id="{BC08989C-2A9C-CA48-96E0-311BA0E4DB05}"/>
              </a:ext>
            </a:extLst>
          </p:cNvPr>
          <p:cNvSpPr txBox="1"/>
          <p:nvPr/>
        </p:nvSpPr>
        <p:spPr>
          <a:xfrm>
            <a:off x="9221758" y="5994825"/>
            <a:ext cx="1523815" cy="646331"/>
          </a:xfrm>
          <a:prstGeom prst="rect">
            <a:avLst/>
          </a:prstGeom>
          <a:noFill/>
        </p:spPr>
        <p:txBody>
          <a:bodyPr wrap="none" rtlCol="0">
            <a:spAutoFit/>
          </a:bodyPr>
          <a:lstStyle/>
          <a:p>
            <a:pPr algn="ctr"/>
            <a:r>
              <a:rPr lang="en-GB" dirty="0">
                <a:latin typeface="Avenir Book" panose="02000503020000020003" pitchFamily="2" charset="0"/>
              </a:rPr>
              <a:t>Bureaucratic </a:t>
            </a:r>
          </a:p>
          <a:p>
            <a:pPr algn="ctr"/>
            <a:r>
              <a:rPr lang="en-GB" dirty="0">
                <a:latin typeface="Avenir Book" panose="02000503020000020003" pitchFamily="2" charset="0"/>
              </a:rPr>
              <a:t>enviro</a:t>
            </a:r>
          </a:p>
        </p:txBody>
      </p:sp>
      <p:sp>
        <p:nvSpPr>
          <p:cNvPr id="17" name="TextBox 16">
            <a:extLst>
              <a:ext uri="{FF2B5EF4-FFF2-40B4-BE49-F238E27FC236}">
                <a16:creationId xmlns:a16="http://schemas.microsoft.com/office/drawing/2014/main" id="{F9A3F35E-A726-5842-9A3F-027CCBC316F0}"/>
              </a:ext>
            </a:extLst>
          </p:cNvPr>
          <p:cNvSpPr txBox="1"/>
          <p:nvPr/>
        </p:nvSpPr>
        <p:spPr>
          <a:xfrm>
            <a:off x="6974331" y="5458064"/>
            <a:ext cx="1475725" cy="646331"/>
          </a:xfrm>
          <a:prstGeom prst="rect">
            <a:avLst/>
          </a:prstGeom>
          <a:noFill/>
        </p:spPr>
        <p:txBody>
          <a:bodyPr wrap="none" rtlCol="0">
            <a:spAutoFit/>
          </a:bodyPr>
          <a:lstStyle/>
          <a:p>
            <a:pPr algn="ctr"/>
            <a:r>
              <a:rPr lang="en-GB" dirty="0">
                <a:latin typeface="Avenir Book" panose="02000503020000020003" pitchFamily="2" charset="0"/>
              </a:rPr>
              <a:t>Online </a:t>
            </a:r>
          </a:p>
          <a:p>
            <a:pPr algn="ctr"/>
            <a:r>
              <a:rPr lang="en-GB" dirty="0">
                <a:latin typeface="Avenir Book" panose="02000503020000020003" pitchFamily="2" charset="0"/>
              </a:rPr>
              <a:t>environment</a:t>
            </a:r>
          </a:p>
        </p:txBody>
      </p:sp>
      <p:sp>
        <p:nvSpPr>
          <p:cNvPr id="18" name="TextBox 17">
            <a:extLst>
              <a:ext uri="{FF2B5EF4-FFF2-40B4-BE49-F238E27FC236}">
                <a16:creationId xmlns:a16="http://schemas.microsoft.com/office/drawing/2014/main" id="{31E9F98E-9CCE-5D4D-9288-826A9A8E6C59}"/>
              </a:ext>
            </a:extLst>
          </p:cNvPr>
          <p:cNvSpPr txBox="1"/>
          <p:nvPr/>
        </p:nvSpPr>
        <p:spPr>
          <a:xfrm>
            <a:off x="6489615" y="2961818"/>
            <a:ext cx="1053494" cy="646331"/>
          </a:xfrm>
          <a:prstGeom prst="rect">
            <a:avLst/>
          </a:prstGeom>
          <a:noFill/>
        </p:spPr>
        <p:txBody>
          <a:bodyPr wrap="none" rtlCol="0">
            <a:spAutoFit/>
          </a:bodyPr>
          <a:lstStyle/>
          <a:p>
            <a:pPr algn="ctr"/>
            <a:r>
              <a:rPr lang="en-GB" dirty="0">
                <a:latin typeface="Avenir Book" panose="02000503020000020003" pitchFamily="2" charset="0"/>
              </a:rPr>
              <a:t>Cultural </a:t>
            </a:r>
          </a:p>
          <a:p>
            <a:pPr algn="ctr"/>
            <a:r>
              <a:rPr lang="en-GB" dirty="0">
                <a:latin typeface="Avenir Book" panose="02000503020000020003" pitchFamily="2" charset="0"/>
              </a:rPr>
              <a:t>enviro</a:t>
            </a:r>
          </a:p>
        </p:txBody>
      </p:sp>
      <p:sp>
        <p:nvSpPr>
          <p:cNvPr id="19" name="TextBox 18">
            <a:extLst>
              <a:ext uri="{FF2B5EF4-FFF2-40B4-BE49-F238E27FC236}">
                <a16:creationId xmlns:a16="http://schemas.microsoft.com/office/drawing/2014/main" id="{F0CCDEE1-A653-1649-8417-7619DDAB1D06}"/>
              </a:ext>
            </a:extLst>
          </p:cNvPr>
          <p:cNvSpPr txBox="1"/>
          <p:nvPr/>
        </p:nvSpPr>
        <p:spPr>
          <a:xfrm>
            <a:off x="8140582" y="3868718"/>
            <a:ext cx="1632178" cy="646331"/>
          </a:xfrm>
          <a:prstGeom prst="rect">
            <a:avLst/>
          </a:prstGeom>
          <a:noFill/>
        </p:spPr>
        <p:txBody>
          <a:bodyPr wrap="none" rtlCol="0">
            <a:spAutoFit/>
          </a:bodyPr>
          <a:lstStyle/>
          <a:p>
            <a:pPr algn="ctr"/>
            <a:r>
              <a:rPr lang="en-GB" b="1" dirty="0">
                <a:latin typeface="Avenir Book" panose="02000503020000020003" pitchFamily="2" charset="0"/>
              </a:rPr>
              <a:t>Open Science</a:t>
            </a:r>
          </a:p>
          <a:p>
            <a:pPr algn="ctr"/>
            <a:r>
              <a:rPr lang="en-GB" b="1" dirty="0">
                <a:latin typeface="Avenir Book" panose="02000503020000020003" pitchFamily="2" charset="0"/>
              </a:rPr>
              <a:t>practices</a:t>
            </a:r>
          </a:p>
        </p:txBody>
      </p:sp>
      <p:cxnSp>
        <p:nvCxnSpPr>
          <p:cNvPr id="12" name="Straight Connector 11">
            <a:extLst>
              <a:ext uri="{FF2B5EF4-FFF2-40B4-BE49-F238E27FC236}">
                <a16:creationId xmlns:a16="http://schemas.microsoft.com/office/drawing/2014/main" id="{D336ED4A-F37B-FB67-4F9A-50737DDAA7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7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E8CD-EBD9-894C-92FA-6400CF0EDA31}"/>
              </a:ext>
            </a:extLst>
          </p:cNvPr>
          <p:cNvSpPr>
            <a:spLocks noGrp="1"/>
          </p:cNvSpPr>
          <p:nvPr>
            <p:ph type="title"/>
          </p:nvPr>
        </p:nvSpPr>
        <p:spPr>
          <a:xfrm>
            <a:off x="428625" y="197495"/>
            <a:ext cx="10515600" cy="917702"/>
          </a:xfrm>
        </p:spPr>
        <p:txBody>
          <a:bodyPr>
            <a:normAutofit/>
          </a:bodyPr>
          <a:lstStyle/>
          <a:p>
            <a:r>
              <a:rPr lang="en-GB" sz="3200" b="1" dirty="0">
                <a:latin typeface="Avenir Book" panose="02000503020000020003" pitchFamily="2" charset="0"/>
              </a:rPr>
              <a:t>Just Because the Resources Are Online …</a:t>
            </a:r>
          </a:p>
        </p:txBody>
      </p:sp>
      <p:sp>
        <p:nvSpPr>
          <p:cNvPr id="9" name="TextBox 8">
            <a:extLst>
              <a:ext uri="{FF2B5EF4-FFF2-40B4-BE49-F238E27FC236}">
                <a16:creationId xmlns:a16="http://schemas.microsoft.com/office/drawing/2014/main" id="{CDE85713-15AC-BA47-95C6-E4E80EB1B919}"/>
              </a:ext>
            </a:extLst>
          </p:cNvPr>
          <p:cNvSpPr txBox="1"/>
          <p:nvPr/>
        </p:nvSpPr>
        <p:spPr>
          <a:xfrm>
            <a:off x="5425724" y="5949505"/>
            <a:ext cx="6766276" cy="584775"/>
          </a:xfrm>
          <a:prstGeom prst="rect">
            <a:avLst/>
          </a:prstGeom>
          <a:noFill/>
        </p:spPr>
        <p:txBody>
          <a:bodyPr wrap="none" rtlCol="0">
            <a:spAutoFit/>
          </a:bodyPr>
          <a:lstStyle/>
          <a:p>
            <a:r>
              <a:rPr lang="en-GB" sz="3200" dirty="0">
                <a:latin typeface="Avenir Book" panose="02000503020000020003" pitchFamily="2" charset="0"/>
              </a:rPr>
              <a:t>…. doesn’t mean they’re accessible </a:t>
            </a:r>
          </a:p>
        </p:txBody>
      </p:sp>
      <p:pic>
        <p:nvPicPr>
          <p:cNvPr id="10" name="Picture 9" descr="Image of a tangle of cables">
            <a:extLst>
              <a:ext uri="{FF2B5EF4-FFF2-40B4-BE49-F238E27FC236}">
                <a16:creationId xmlns:a16="http://schemas.microsoft.com/office/drawing/2014/main" id="{B4B98156-C247-324B-ACEB-F9093E754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966" y="1690688"/>
            <a:ext cx="5448176" cy="3867232"/>
          </a:xfrm>
          <a:prstGeom prst="rect">
            <a:avLst/>
          </a:prstGeom>
        </p:spPr>
      </p:pic>
      <p:pic>
        <p:nvPicPr>
          <p:cNvPr id="11" name="Picture 10" descr="Image of a single cable">
            <a:extLst>
              <a:ext uri="{FF2B5EF4-FFF2-40B4-BE49-F238E27FC236}">
                <a16:creationId xmlns:a16="http://schemas.microsoft.com/office/drawing/2014/main" id="{D7479DF6-25A2-9446-904D-7545847962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152" y="1690688"/>
            <a:ext cx="5800848" cy="3867232"/>
          </a:xfrm>
          <a:prstGeom prst="rect">
            <a:avLst/>
          </a:prstGeom>
        </p:spPr>
      </p:pic>
      <p:cxnSp>
        <p:nvCxnSpPr>
          <p:cNvPr id="7" name="Straight Connector 6">
            <a:extLst>
              <a:ext uri="{FF2B5EF4-FFF2-40B4-BE49-F238E27FC236}">
                <a16:creationId xmlns:a16="http://schemas.microsoft.com/office/drawing/2014/main" id="{2DE5B2B1-608E-4820-EB3F-AE75DBE7AB36}"/>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43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9755-9B84-FB4C-9FE6-FA15A946775E}"/>
              </a:ext>
            </a:extLst>
          </p:cNvPr>
          <p:cNvSpPr>
            <a:spLocks noGrp="1"/>
          </p:cNvSpPr>
          <p:nvPr>
            <p:ph type="title"/>
          </p:nvPr>
        </p:nvSpPr>
        <p:spPr>
          <a:xfrm>
            <a:off x="428625" y="326449"/>
            <a:ext cx="10515600" cy="824645"/>
          </a:xfrm>
        </p:spPr>
        <p:txBody>
          <a:bodyPr>
            <a:normAutofit/>
          </a:bodyPr>
          <a:lstStyle/>
          <a:p>
            <a:r>
              <a:rPr lang="en-GB" sz="3200" b="1" dirty="0">
                <a:latin typeface="Avenir Book" panose="02000503020000020003" pitchFamily="2" charset="0"/>
              </a:rPr>
              <a:t>2a. Lack of Resources</a:t>
            </a:r>
          </a:p>
        </p:txBody>
      </p:sp>
      <p:pic>
        <p:nvPicPr>
          <p:cNvPr id="6" name="Picture 5" descr="Screenshot of Wiley webpage outlining waivers and discounts">
            <a:extLst>
              <a:ext uri="{FF2B5EF4-FFF2-40B4-BE49-F238E27FC236}">
                <a16:creationId xmlns:a16="http://schemas.microsoft.com/office/drawing/2014/main" id="{A6CAA64D-464F-2F4B-A517-46F1CAA21543}"/>
              </a:ext>
            </a:extLst>
          </p:cNvPr>
          <p:cNvPicPr>
            <a:picLocks noChangeAspect="1"/>
          </p:cNvPicPr>
          <p:nvPr/>
        </p:nvPicPr>
        <p:blipFill>
          <a:blip r:embed="rId3"/>
          <a:stretch>
            <a:fillRect/>
          </a:stretch>
        </p:blipFill>
        <p:spPr>
          <a:xfrm>
            <a:off x="4418773" y="1537093"/>
            <a:ext cx="4010852" cy="1498344"/>
          </a:xfrm>
          <a:prstGeom prst="rect">
            <a:avLst/>
          </a:prstGeom>
        </p:spPr>
      </p:pic>
      <p:pic>
        <p:nvPicPr>
          <p:cNvPr id="7" name="Google Shape;359;g5eb17ca0f3_0_166" descr="Logo of Zenodo">
            <a:extLst>
              <a:ext uri="{FF2B5EF4-FFF2-40B4-BE49-F238E27FC236}">
                <a16:creationId xmlns:a16="http://schemas.microsoft.com/office/drawing/2014/main" id="{42209FFD-E891-1B4D-9992-715810345714}"/>
              </a:ext>
            </a:extLst>
          </p:cNvPr>
          <p:cNvPicPr preferRelativeResize="0"/>
          <p:nvPr/>
        </p:nvPicPr>
        <p:blipFill>
          <a:blip r:embed="rId4">
            <a:alphaModFix/>
          </a:blip>
          <a:stretch>
            <a:fillRect/>
          </a:stretch>
        </p:blipFill>
        <p:spPr>
          <a:xfrm>
            <a:off x="686199" y="5222787"/>
            <a:ext cx="3732574" cy="1341536"/>
          </a:xfrm>
          <a:prstGeom prst="rect">
            <a:avLst/>
          </a:prstGeom>
          <a:noFill/>
          <a:ln>
            <a:noFill/>
          </a:ln>
        </p:spPr>
      </p:pic>
      <p:pic>
        <p:nvPicPr>
          <p:cNvPr id="8" name="Picture 7"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56C5EF95-C427-DF44-A5B7-D837D0D4BCBB}"/>
              </a:ext>
            </a:extLst>
          </p:cNvPr>
          <p:cNvPicPr>
            <a:picLocks noChangeAspect="1"/>
          </p:cNvPicPr>
          <p:nvPr/>
        </p:nvPicPr>
        <p:blipFill>
          <a:blip r:embed="rId5"/>
          <a:stretch>
            <a:fillRect/>
          </a:stretch>
        </p:blipFill>
        <p:spPr>
          <a:xfrm>
            <a:off x="782642" y="1432420"/>
            <a:ext cx="3539688" cy="3509041"/>
          </a:xfrm>
          <a:prstGeom prst="rect">
            <a:avLst/>
          </a:prstGeom>
        </p:spPr>
      </p:pic>
      <p:cxnSp>
        <p:nvCxnSpPr>
          <p:cNvPr id="9" name="Straight Connector 8">
            <a:extLst>
              <a:ext uri="{FF2B5EF4-FFF2-40B4-BE49-F238E27FC236}">
                <a16:creationId xmlns:a16="http://schemas.microsoft.com/office/drawing/2014/main" id="{7E64BB82-1C3E-DE55-35A5-3A71BA3EF19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Screenshot of Sherpa Romeo">
            <a:extLst>
              <a:ext uri="{FF2B5EF4-FFF2-40B4-BE49-F238E27FC236}">
                <a16:creationId xmlns:a16="http://schemas.microsoft.com/office/drawing/2014/main" id="{A908A295-0DB0-83FE-03E6-D21D55B98B48}"/>
              </a:ext>
            </a:extLst>
          </p:cNvPr>
          <p:cNvPicPr>
            <a:picLocks noChangeAspect="1"/>
          </p:cNvPicPr>
          <p:nvPr/>
        </p:nvPicPr>
        <p:blipFill>
          <a:blip r:embed="rId6"/>
          <a:stretch>
            <a:fillRect/>
          </a:stretch>
        </p:blipFill>
        <p:spPr>
          <a:xfrm>
            <a:off x="4747814" y="5260257"/>
            <a:ext cx="6896499" cy="1304066"/>
          </a:xfrm>
          <a:prstGeom prst="rect">
            <a:avLst/>
          </a:prstGeom>
        </p:spPr>
      </p:pic>
      <p:pic>
        <p:nvPicPr>
          <p:cNvPr id="12" name="Picture 11" descr="Logo of Unpaywall">
            <a:extLst>
              <a:ext uri="{FF2B5EF4-FFF2-40B4-BE49-F238E27FC236}">
                <a16:creationId xmlns:a16="http://schemas.microsoft.com/office/drawing/2014/main" id="{237CB20A-363C-FFC6-BA25-42BD74D35C7D}"/>
              </a:ext>
            </a:extLst>
          </p:cNvPr>
          <p:cNvPicPr>
            <a:picLocks noChangeAspect="1"/>
          </p:cNvPicPr>
          <p:nvPr/>
        </p:nvPicPr>
        <p:blipFill>
          <a:blip r:embed="rId7"/>
          <a:stretch>
            <a:fillRect/>
          </a:stretch>
        </p:blipFill>
        <p:spPr>
          <a:xfrm>
            <a:off x="5128006" y="3266817"/>
            <a:ext cx="2592387" cy="1674644"/>
          </a:xfrm>
          <a:prstGeom prst="rect">
            <a:avLst/>
          </a:prstGeom>
        </p:spPr>
      </p:pic>
      <p:pic>
        <p:nvPicPr>
          <p:cNvPr id="14" name="Picture 13" descr="Types of Open Access">
            <a:extLst>
              <a:ext uri="{FF2B5EF4-FFF2-40B4-BE49-F238E27FC236}">
                <a16:creationId xmlns:a16="http://schemas.microsoft.com/office/drawing/2014/main" id="{0545A969-0160-4342-5BBF-EF2BD599FB47}"/>
              </a:ext>
            </a:extLst>
          </p:cNvPr>
          <p:cNvPicPr>
            <a:picLocks noChangeAspect="1"/>
          </p:cNvPicPr>
          <p:nvPr/>
        </p:nvPicPr>
        <p:blipFill>
          <a:blip r:embed="rId8"/>
          <a:stretch>
            <a:fillRect/>
          </a:stretch>
        </p:blipFill>
        <p:spPr>
          <a:xfrm>
            <a:off x="8188124" y="3205741"/>
            <a:ext cx="3338945" cy="1684883"/>
          </a:xfrm>
          <a:prstGeom prst="rect">
            <a:avLst/>
          </a:prstGeom>
        </p:spPr>
      </p:pic>
      <p:pic>
        <p:nvPicPr>
          <p:cNvPr id="16" name="Picture 15" descr="Logo of DOAJ">
            <a:extLst>
              <a:ext uri="{FF2B5EF4-FFF2-40B4-BE49-F238E27FC236}">
                <a16:creationId xmlns:a16="http://schemas.microsoft.com/office/drawing/2014/main" id="{91A87A48-1011-4253-6DAA-8317B3E83978}"/>
              </a:ext>
            </a:extLst>
          </p:cNvPr>
          <p:cNvPicPr>
            <a:picLocks noChangeAspect="1"/>
          </p:cNvPicPr>
          <p:nvPr/>
        </p:nvPicPr>
        <p:blipFill>
          <a:blip r:embed="rId9"/>
          <a:stretch>
            <a:fillRect/>
          </a:stretch>
        </p:blipFill>
        <p:spPr>
          <a:xfrm>
            <a:off x="8686799" y="2163187"/>
            <a:ext cx="3184525" cy="706748"/>
          </a:xfrm>
          <a:prstGeom prst="rect">
            <a:avLst/>
          </a:prstGeom>
        </p:spPr>
      </p:pic>
    </p:spTree>
    <p:extLst>
      <p:ext uri="{BB962C8B-B14F-4D97-AF65-F5344CB8AC3E}">
        <p14:creationId xmlns:p14="http://schemas.microsoft.com/office/powerpoint/2010/main" val="40018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4E36-BEBE-8DC7-E024-111AAE11CCB3}"/>
              </a:ext>
            </a:extLst>
          </p:cNvPr>
          <p:cNvSpPr>
            <a:spLocks noGrp="1"/>
          </p:cNvSpPr>
          <p:nvPr>
            <p:ph type="title"/>
          </p:nvPr>
        </p:nvSpPr>
        <p:spPr>
          <a:xfrm>
            <a:off x="838200" y="-178169"/>
            <a:ext cx="10515600" cy="1325563"/>
          </a:xfrm>
        </p:spPr>
        <p:txBody>
          <a:bodyPr/>
          <a:lstStyle/>
          <a:p>
            <a:r>
              <a:rPr lang="en-GB" dirty="0">
                <a:solidFill>
                  <a:schemeClr val="bg1"/>
                </a:solidFill>
              </a:rPr>
              <a:t>You can make your workflow</a:t>
            </a:r>
            <a:r>
              <a:rPr lang="en-GB" baseline="0" dirty="0">
                <a:solidFill>
                  <a:schemeClr val="bg1"/>
                </a:solidFill>
              </a:rPr>
              <a:t> more open by …</a:t>
            </a:r>
            <a:endParaRPr lang="en-GB" dirty="0">
              <a:solidFill>
                <a:schemeClr val="bg1"/>
              </a:solidFill>
            </a:endParaRPr>
          </a:p>
        </p:txBody>
      </p:sp>
      <p:pic>
        <p:nvPicPr>
          <p:cNvPr id="5" name="Picture 4" descr="Suggestions for making workflow more open from Kramer and Bosman's study 101 Innovations in Scholarly Publishing">
            <a:extLst>
              <a:ext uri="{FF2B5EF4-FFF2-40B4-BE49-F238E27FC236}">
                <a16:creationId xmlns:a16="http://schemas.microsoft.com/office/drawing/2014/main" id="{0222B5FF-A4DE-0F46-AE91-A489D9D46826}"/>
              </a:ext>
            </a:extLst>
          </p:cNvPr>
          <p:cNvPicPr>
            <a:picLocks noChangeAspect="1"/>
          </p:cNvPicPr>
          <p:nvPr/>
        </p:nvPicPr>
        <p:blipFill>
          <a:blip r:embed="rId3"/>
          <a:stretch>
            <a:fillRect/>
          </a:stretch>
        </p:blipFill>
        <p:spPr>
          <a:xfrm>
            <a:off x="349624" y="484613"/>
            <a:ext cx="12192000" cy="5996350"/>
          </a:xfrm>
          <a:prstGeom prst="rect">
            <a:avLst/>
          </a:prstGeom>
        </p:spPr>
      </p:pic>
    </p:spTree>
    <p:extLst>
      <p:ext uri="{BB962C8B-B14F-4D97-AF65-F5344CB8AC3E}">
        <p14:creationId xmlns:p14="http://schemas.microsoft.com/office/powerpoint/2010/main" val="208874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F70D7C-93C0-AFD8-15C9-C301A8697CC6}"/>
              </a:ext>
            </a:extLst>
          </p:cNvPr>
          <p:cNvSpPr txBox="1">
            <a:spLocks/>
          </p:cNvSpPr>
          <p:nvPr/>
        </p:nvSpPr>
        <p:spPr>
          <a:xfrm>
            <a:off x="428625" y="326449"/>
            <a:ext cx="10515600" cy="82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200" b="1"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641808AE-E1E0-635B-FF3F-6F5443A4F92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83547C5A-6761-CCFB-DF4D-9B5F5A287F34}"/>
              </a:ext>
            </a:extLst>
          </p:cNvPr>
          <p:cNvSpPr>
            <a:spLocks noGrp="1"/>
          </p:cNvSpPr>
          <p:nvPr>
            <p:ph type="title"/>
          </p:nvPr>
        </p:nvSpPr>
        <p:spPr>
          <a:xfrm>
            <a:off x="428625" y="306861"/>
            <a:ext cx="10515600" cy="1325563"/>
          </a:xfrm>
        </p:spPr>
        <p:txBody>
          <a:bodyPr>
            <a:normAutofit/>
          </a:bodyPr>
          <a:lstStyle/>
          <a:p>
            <a:r>
              <a:rPr lang="en-GB" sz="3200" b="1" dirty="0">
                <a:latin typeface="Avenir Book" panose="02000503020000020003" pitchFamily="2" charset="0"/>
              </a:rPr>
              <a:t>2a. Knowing Where to Look</a:t>
            </a:r>
            <a:br>
              <a:rPr lang="en-GB" sz="3200" b="1" dirty="0">
                <a:latin typeface="Avenir Book" panose="02000503020000020003" pitchFamily="2" charset="0"/>
              </a:rPr>
            </a:br>
            <a:endParaRPr lang="en-GB" sz="3200" dirty="0"/>
          </a:p>
        </p:txBody>
      </p:sp>
      <p:sp>
        <p:nvSpPr>
          <p:cNvPr id="10" name="TextBox 9">
            <a:extLst>
              <a:ext uri="{FF2B5EF4-FFF2-40B4-BE49-F238E27FC236}">
                <a16:creationId xmlns:a16="http://schemas.microsoft.com/office/drawing/2014/main" id="{13CC6320-9DE4-27AE-FAFC-D4881EB305D6}"/>
              </a:ext>
            </a:extLst>
          </p:cNvPr>
          <p:cNvSpPr txBox="1"/>
          <p:nvPr/>
        </p:nvSpPr>
        <p:spPr>
          <a:xfrm>
            <a:off x="520149" y="1620994"/>
            <a:ext cx="10515600" cy="5223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Repositories can enable data sharing without institutional investment</a:t>
            </a:r>
          </a:p>
          <a:p>
            <a:pPr marL="285750" indent="-285750">
              <a:lnSpc>
                <a:spcPct val="150000"/>
              </a:lnSpc>
              <a:buFont typeface="Arial" panose="020B0604020202020204" pitchFamily="34" charset="0"/>
              <a:buChar char="•"/>
            </a:pPr>
            <a:r>
              <a:rPr lang="en-GB" sz="2000" dirty="0">
                <a:latin typeface="Avenir Book" panose="02000503020000020003" pitchFamily="2" charset="0"/>
              </a:rPr>
              <a:t>Many Open Access databases can provide data. </a:t>
            </a:r>
            <a:r>
              <a:rPr lang="en-GB" sz="2000" dirty="0" err="1">
                <a:latin typeface="Avenir Book" panose="02000503020000020003" pitchFamily="2" charset="0"/>
              </a:rPr>
              <a:t>Ie</a:t>
            </a:r>
            <a:r>
              <a:rPr lang="en-GB" sz="2000"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Global Partnership for Sustainable Development Data </a:t>
            </a:r>
            <a:r>
              <a:rPr lang="en-GB" dirty="0">
                <a:latin typeface="Avenir Book" panose="02000503020000020003" pitchFamily="2" charset="0"/>
                <a:hlinkClick r:id="rId3"/>
              </a:rPr>
              <a:t>www.data4sdgs.org</a:t>
            </a:r>
            <a:r>
              <a:rPr lang="en-GB"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Listing of Open Access Databases </a:t>
            </a:r>
            <a:r>
              <a:rPr lang="en-GB" dirty="0">
                <a:latin typeface="Avenir Book" panose="02000503020000020003" pitchFamily="2" charset="0"/>
                <a:hlinkClick r:id="rId4"/>
              </a:rPr>
              <a:t>www.loadb.org</a:t>
            </a:r>
            <a:r>
              <a:rPr lang="en-GB" dirty="0">
                <a:latin typeface="Avenir Book" panose="02000503020000020003" pitchFamily="2" charset="0"/>
              </a:rPr>
              <a:t> </a:t>
            </a:r>
          </a:p>
          <a:p>
            <a:pPr marL="285750" indent="-285750">
              <a:lnSpc>
                <a:spcPct val="150000"/>
              </a:lnSpc>
              <a:buFont typeface="Arial" panose="020B0604020202020204" pitchFamily="34" charset="0"/>
              <a:buChar char="•"/>
            </a:pPr>
            <a:r>
              <a:rPr lang="en-GB" sz="2000" dirty="0">
                <a:latin typeface="Avenir Book" panose="02000503020000020003" pitchFamily="2" charset="0"/>
              </a:rPr>
              <a:t>Research4Life programme</a:t>
            </a:r>
          </a:p>
          <a:p>
            <a:pPr marL="742950" lvl="1" indent="-285750">
              <a:lnSpc>
                <a:spcPct val="150000"/>
              </a:lnSpc>
              <a:buFont typeface="Arial" panose="020B0604020202020204" pitchFamily="34" charset="0"/>
              <a:buChar char="•"/>
            </a:pPr>
            <a:r>
              <a:rPr lang="en-GB" dirty="0">
                <a:latin typeface="Avenir Book" panose="02000503020000020003" pitchFamily="2" charset="0"/>
              </a:rPr>
              <a:t>Journal access </a:t>
            </a:r>
          </a:p>
          <a:p>
            <a:pPr marL="742950" lvl="1" indent="-285750">
              <a:lnSpc>
                <a:spcPct val="150000"/>
              </a:lnSpc>
              <a:buFont typeface="Arial" panose="020B0604020202020204" pitchFamily="34" charset="0"/>
              <a:buChar char="•"/>
            </a:pPr>
            <a:r>
              <a:rPr lang="en-GB" dirty="0">
                <a:latin typeface="Avenir Book" panose="02000503020000020003" pitchFamily="2" charset="0"/>
              </a:rPr>
              <a:t>AGORA – access to global online research in agriculture </a:t>
            </a:r>
            <a:r>
              <a:rPr lang="en-GB" dirty="0">
                <a:latin typeface="Avenir Book" panose="02000503020000020003" pitchFamily="2" charset="0"/>
                <a:hlinkClick r:id="rId5"/>
              </a:rPr>
              <a:t>www.fao.org/agora/en/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HINARI – access to research for health programme </a:t>
            </a:r>
            <a:r>
              <a:rPr lang="en-GB" dirty="0">
                <a:latin typeface="Avenir Book" panose="02000503020000020003" pitchFamily="2" charset="0"/>
                <a:hlinkClick r:id="rId6"/>
              </a:rPr>
              <a:t>www.who.int/hinari/en/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OARE – online access to research in the environment </a:t>
            </a:r>
            <a:r>
              <a:rPr lang="en-GB" dirty="0">
                <a:latin typeface="Avenir Book" panose="02000503020000020003" pitchFamily="2" charset="0"/>
                <a:hlinkClick r:id="rId7"/>
              </a:rPr>
              <a:t>www.web.unep.org/oare/</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ARDI – access to research for development and innovation </a:t>
            </a:r>
            <a:r>
              <a:rPr lang="en-GB" dirty="0">
                <a:latin typeface="Avenir Book" panose="02000503020000020003" pitchFamily="2" charset="0"/>
                <a:hlinkClick r:id="rId8"/>
              </a:rPr>
              <a:t>www.wipo.int/ardi/en/</a:t>
            </a:r>
            <a:endParaRPr lang="en-GB" dirty="0">
              <a:latin typeface="Avenir Book" panose="02000503020000020003" pitchFamily="2" charset="0"/>
            </a:endParaRPr>
          </a:p>
          <a:p>
            <a:pPr marL="285750" indent="-285750">
              <a:lnSpc>
                <a:spcPct val="150000"/>
              </a:lnSpc>
              <a:buFont typeface="Arial" panose="020B0604020202020204" pitchFamily="34" charset="0"/>
              <a:buChar char="•"/>
            </a:pPr>
            <a:r>
              <a:rPr lang="en-GB" i="1" dirty="0">
                <a:latin typeface="Avenir Book" panose="02000503020000020003" pitchFamily="2" charset="0"/>
              </a:rPr>
              <a:t>NB. Logging in necessary via institutional ID and can require institutional network/VPN</a:t>
            </a:r>
          </a:p>
          <a:p>
            <a:pPr marL="742950" lvl="1" indent="-285750">
              <a:lnSpc>
                <a:spcPct val="150000"/>
              </a:lnSpc>
              <a:buFont typeface="Arial" panose="020B0604020202020204" pitchFamily="34" charset="0"/>
              <a:buChar char="•"/>
            </a:pPr>
            <a:endParaRPr lang="en-GB" sz="2000" dirty="0">
              <a:latin typeface="Avenir Book" panose="02000503020000020003" pitchFamily="2" charset="0"/>
            </a:endParaRPr>
          </a:p>
        </p:txBody>
      </p:sp>
      <p:pic>
        <p:nvPicPr>
          <p:cNvPr id="11" name="Picture 10" descr="Re3data.org logo">
            <a:extLst>
              <a:ext uri="{FF2B5EF4-FFF2-40B4-BE49-F238E27FC236}">
                <a16:creationId xmlns:a16="http://schemas.microsoft.com/office/drawing/2014/main" id="{F47F3F24-4126-EE5B-D73F-2B06A0F953FA}"/>
              </a:ext>
            </a:extLst>
          </p:cNvPr>
          <p:cNvPicPr>
            <a:picLocks noChangeAspect="1"/>
          </p:cNvPicPr>
          <p:nvPr/>
        </p:nvPicPr>
        <p:blipFill>
          <a:blip r:embed="rId9"/>
          <a:stretch>
            <a:fillRect/>
          </a:stretch>
        </p:blipFill>
        <p:spPr>
          <a:xfrm>
            <a:off x="9092105" y="1632424"/>
            <a:ext cx="2867134" cy="878638"/>
          </a:xfrm>
          <a:prstGeom prst="rect">
            <a:avLst/>
          </a:prstGeom>
        </p:spPr>
      </p:pic>
      <p:pic>
        <p:nvPicPr>
          <p:cNvPr id="12" name="Picture 11" descr="COAR logo">
            <a:extLst>
              <a:ext uri="{FF2B5EF4-FFF2-40B4-BE49-F238E27FC236}">
                <a16:creationId xmlns:a16="http://schemas.microsoft.com/office/drawing/2014/main" id="{59C7AD33-FF01-5334-E298-800114C0001B}"/>
              </a:ext>
            </a:extLst>
          </p:cNvPr>
          <p:cNvPicPr>
            <a:picLocks noChangeAspect="1"/>
          </p:cNvPicPr>
          <p:nvPr/>
        </p:nvPicPr>
        <p:blipFill>
          <a:blip r:embed="rId10"/>
          <a:stretch>
            <a:fillRect/>
          </a:stretch>
        </p:blipFill>
        <p:spPr>
          <a:xfrm>
            <a:off x="9332091" y="2562808"/>
            <a:ext cx="2627148" cy="1294537"/>
          </a:xfrm>
          <a:prstGeom prst="rect">
            <a:avLst/>
          </a:prstGeom>
        </p:spPr>
      </p:pic>
      <p:pic>
        <p:nvPicPr>
          <p:cNvPr id="15" name="Picture 14">
            <a:extLst>
              <a:ext uri="{FF2B5EF4-FFF2-40B4-BE49-F238E27FC236}">
                <a16:creationId xmlns:a16="http://schemas.microsoft.com/office/drawing/2014/main" id="{E1DDC990-5A93-F295-A271-01769E258168}"/>
              </a:ext>
            </a:extLst>
          </p:cNvPr>
          <p:cNvPicPr>
            <a:picLocks noChangeAspect="1"/>
          </p:cNvPicPr>
          <p:nvPr/>
        </p:nvPicPr>
        <p:blipFill>
          <a:blip r:embed="rId11"/>
          <a:stretch>
            <a:fillRect/>
          </a:stretch>
        </p:blipFill>
        <p:spPr>
          <a:xfrm>
            <a:off x="9452919" y="4783510"/>
            <a:ext cx="2506320" cy="884132"/>
          </a:xfrm>
          <a:prstGeom prst="rect">
            <a:avLst/>
          </a:prstGeom>
        </p:spPr>
      </p:pic>
    </p:spTree>
    <p:extLst>
      <p:ext uri="{BB962C8B-B14F-4D97-AF65-F5344CB8AC3E}">
        <p14:creationId xmlns:p14="http://schemas.microsoft.com/office/powerpoint/2010/main" val="243712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CBBA-78F1-2640-81CD-B46D8C13903D}"/>
              </a:ext>
            </a:extLst>
          </p:cNvPr>
          <p:cNvSpPr>
            <a:spLocks noGrp="1"/>
          </p:cNvSpPr>
          <p:nvPr>
            <p:ph type="title"/>
          </p:nvPr>
        </p:nvSpPr>
        <p:spPr>
          <a:xfrm>
            <a:off x="428625" y="380337"/>
            <a:ext cx="10515600" cy="837707"/>
          </a:xfrm>
        </p:spPr>
        <p:txBody>
          <a:bodyPr>
            <a:normAutofit/>
          </a:bodyPr>
          <a:lstStyle/>
          <a:p>
            <a:r>
              <a:rPr lang="en-GB" sz="3200" b="1" dirty="0">
                <a:latin typeface="Avenir Book" panose="02000503020000020003" pitchFamily="2" charset="0"/>
              </a:rPr>
              <a:t>2b. Lack of Expertise and Training</a:t>
            </a:r>
          </a:p>
        </p:txBody>
      </p:sp>
      <p:pic>
        <p:nvPicPr>
          <p:cNvPr id="6" name="Picture 5" descr="Open Science MOOC logo">
            <a:extLst>
              <a:ext uri="{FF2B5EF4-FFF2-40B4-BE49-F238E27FC236}">
                <a16:creationId xmlns:a16="http://schemas.microsoft.com/office/drawing/2014/main" id="{EDED55D2-6099-8A48-AFB1-2D596F0C5197}"/>
              </a:ext>
            </a:extLst>
          </p:cNvPr>
          <p:cNvPicPr>
            <a:picLocks noChangeAspect="1"/>
          </p:cNvPicPr>
          <p:nvPr/>
        </p:nvPicPr>
        <p:blipFill>
          <a:blip r:embed="rId3"/>
          <a:stretch>
            <a:fillRect/>
          </a:stretch>
        </p:blipFill>
        <p:spPr>
          <a:xfrm>
            <a:off x="806450" y="1289275"/>
            <a:ext cx="3721100" cy="2171700"/>
          </a:xfrm>
          <a:prstGeom prst="rect">
            <a:avLst/>
          </a:prstGeom>
        </p:spPr>
      </p:pic>
      <p:pic>
        <p:nvPicPr>
          <p:cNvPr id="10" name="Picture 9" descr="The Carpentries logo">
            <a:extLst>
              <a:ext uri="{FF2B5EF4-FFF2-40B4-BE49-F238E27FC236}">
                <a16:creationId xmlns:a16="http://schemas.microsoft.com/office/drawing/2014/main" id="{9702C129-254B-564A-89A9-D1A26D071102}"/>
              </a:ext>
            </a:extLst>
          </p:cNvPr>
          <p:cNvPicPr>
            <a:picLocks noChangeAspect="1"/>
          </p:cNvPicPr>
          <p:nvPr/>
        </p:nvPicPr>
        <p:blipFill>
          <a:blip r:embed="rId4"/>
          <a:stretch>
            <a:fillRect/>
          </a:stretch>
        </p:blipFill>
        <p:spPr>
          <a:xfrm>
            <a:off x="4982695" y="1488117"/>
            <a:ext cx="5461000" cy="1701800"/>
          </a:xfrm>
          <a:prstGeom prst="rect">
            <a:avLst/>
          </a:prstGeom>
        </p:spPr>
      </p:pic>
      <p:pic>
        <p:nvPicPr>
          <p:cNvPr id="13" name="Picture 12" descr="R studio community logo">
            <a:extLst>
              <a:ext uri="{FF2B5EF4-FFF2-40B4-BE49-F238E27FC236}">
                <a16:creationId xmlns:a16="http://schemas.microsoft.com/office/drawing/2014/main" id="{771EEC6F-959E-2442-9A6A-3BDA54AB3CA1}"/>
              </a:ext>
            </a:extLst>
          </p:cNvPr>
          <p:cNvPicPr>
            <a:picLocks noChangeAspect="1"/>
          </p:cNvPicPr>
          <p:nvPr/>
        </p:nvPicPr>
        <p:blipFill>
          <a:blip r:embed="rId5"/>
          <a:stretch>
            <a:fillRect/>
          </a:stretch>
        </p:blipFill>
        <p:spPr>
          <a:xfrm>
            <a:off x="513157" y="3332379"/>
            <a:ext cx="5409235" cy="1126924"/>
          </a:xfrm>
          <a:prstGeom prst="rect">
            <a:avLst/>
          </a:prstGeom>
        </p:spPr>
      </p:pic>
      <p:pic>
        <p:nvPicPr>
          <p:cNvPr id="15" name="Picture 14" descr="Screenshot of Python community forum">
            <a:extLst>
              <a:ext uri="{FF2B5EF4-FFF2-40B4-BE49-F238E27FC236}">
                <a16:creationId xmlns:a16="http://schemas.microsoft.com/office/drawing/2014/main" id="{9A8D8E5E-A998-DE41-B084-E5C05CFD8BD0}"/>
              </a:ext>
            </a:extLst>
          </p:cNvPr>
          <p:cNvPicPr>
            <a:picLocks noChangeAspect="1"/>
          </p:cNvPicPr>
          <p:nvPr/>
        </p:nvPicPr>
        <p:blipFill>
          <a:blip r:embed="rId6"/>
          <a:stretch>
            <a:fillRect/>
          </a:stretch>
        </p:blipFill>
        <p:spPr>
          <a:xfrm>
            <a:off x="6136341" y="4462142"/>
            <a:ext cx="5804270" cy="2190908"/>
          </a:xfrm>
          <a:prstGeom prst="rect">
            <a:avLst/>
          </a:prstGeom>
        </p:spPr>
      </p:pic>
      <p:cxnSp>
        <p:nvCxnSpPr>
          <p:cNvPr id="9" name="Straight Connector 8">
            <a:extLst>
              <a:ext uri="{FF2B5EF4-FFF2-40B4-BE49-F238E27FC236}">
                <a16:creationId xmlns:a16="http://schemas.microsoft.com/office/drawing/2014/main" id="{1410ADD3-3C0D-FAA0-E14D-EA9F3941FA01}"/>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AuthorAID logo">
            <a:extLst>
              <a:ext uri="{FF2B5EF4-FFF2-40B4-BE49-F238E27FC236}">
                <a16:creationId xmlns:a16="http://schemas.microsoft.com/office/drawing/2014/main" id="{FBC071E9-024F-E21F-032C-29383285FD3A}"/>
              </a:ext>
            </a:extLst>
          </p:cNvPr>
          <p:cNvPicPr>
            <a:picLocks noChangeAspect="1"/>
          </p:cNvPicPr>
          <p:nvPr/>
        </p:nvPicPr>
        <p:blipFill>
          <a:blip r:embed="rId7"/>
          <a:stretch>
            <a:fillRect/>
          </a:stretch>
        </p:blipFill>
        <p:spPr>
          <a:xfrm>
            <a:off x="251389" y="4940834"/>
            <a:ext cx="5698970" cy="1419111"/>
          </a:xfrm>
          <a:prstGeom prst="rect">
            <a:avLst/>
          </a:prstGeom>
        </p:spPr>
      </p:pic>
      <p:pic>
        <p:nvPicPr>
          <p:cNvPr id="11" name="Picture 10" descr="CODATA-RDA School of Research Data Science logo">
            <a:extLst>
              <a:ext uri="{FF2B5EF4-FFF2-40B4-BE49-F238E27FC236}">
                <a16:creationId xmlns:a16="http://schemas.microsoft.com/office/drawing/2014/main" id="{E910C4BD-4C76-05DA-79B1-E2245B926015}"/>
              </a:ext>
            </a:extLst>
          </p:cNvPr>
          <p:cNvPicPr>
            <a:picLocks noChangeAspect="1"/>
          </p:cNvPicPr>
          <p:nvPr/>
        </p:nvPicPr>
        <p:blipFill>
          <a:blip r:embed="rId8"/>
          <a:stretch>
            <a:fillRect/>
          </a:stretch>
        </p:blipFill>
        <p:spPr>
          <a:xfrm>
            <a:off x="7200617" y="3243788"/>
            <a:ext cx="3200400" cy="1282700"/>
          </a:xfrm>
          <a:prstGeom prst="rect">
            <a:avLst/>
          </a:prstGeom>
        </p:spPr>
      </p:pic>
    </p:spTree>
    <p:extLst>
      <p:ext uri="{BB962C8B-B14F-4D97-AF65-F5344CB8AC3E}">
        <p14:creationId xmlns:p14="http://schemas.microsoft.com/office/powerpoint/2010/main" val="419714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E47A-6F6D-4E4A-B542-62429253641A}"/>
              </a:ext>
            </a:extLst>
          </p:cNvPr>
          <p:cNvSpPr>
            <a:spLocks noGrp="1"/>
          </p:cNvSpPr>
          <p:nvPr>
            <p:ph type="title"/>
          </p:nvPr>
        </p:nvSpPr>
        <p:spPr>
          <a:xfrm>
            <a:off x="78060" y="725527"/>
            <a:ext cx="2894438" cy="1159030"/>
          </a:xfrm>
        </p:spPr>
        <p:txBody>
          <a:bodyPr>
            <a:normAutofit/>
          </a:bodyPr>
          <a:lstStyle/>
          <a:p>
            <a:r>
              <a:rPr lang="en-GB" sz="3200" b="1" dirty="0">
                <a:latin typeface="Avenir Book" panose="02000503020000020003" pitchFamily="2" charset="0"/>
              </a:rPr>
              <a:t>Support Networks</a:t>
            </a:r>
          </a:p>
        </p:txBody>
      </p:sp>
      <p:sp>
        <p:nvSpPr>
          <p:cNvPr id="6" name="TextBox 5">
            <a:extLst>
              <a:ext uri="{FF2B5EF4-FFF2-40B4-BE49-F238E27FC236}">
                <a16:creationId xmlns:a16="http://schemas.microsoft.com/office/drawing/2014/main" id="{DE163E87-232D-824D-8CFF-0ABA5F09BB81}"/>
              </a:ext>
            </a:extLst>
          </p:cNvPr>
          <p:cNvSpPr txBox="1"/>
          <p:nvPr/>
        </p:nvSpPr>
        <p:spPr>
          <a:xfrm>
            <a:off x="78060" y="6380721"/>
            <a:ext cx="3150914" cy="338554"/>
          </a:xfrm>
          <a:prstGeom prst="rect">
            <a:avLst/>
          </a:prstGeom>
          <a:noFill/>
        </p:spPr>
        <p:txBody>
          <a:bodyPr wrap="square" rtlCol="0">
            <a:spAutoFit/>
          </a:bodyPr>
          <a:lstStyle/>
          <a:p>
            <a:r>
              <a:rPr lang="en-GB" sz="1600" dirty="0">
                <a:latin typeface="Avenir Book" panose="02000503020000020003" pitchFamily="2" charset="0"/>
              </a:rPr>
              <a:t>Thanks to Andy </a:t>
            </a:r>
            <a:r>
              <a:rPr lang="en-GB" sz="1600" dirty="0" err="1">
                <a:latin typeface="Avenir Book" panose="02000503020000020003" pitchFamily="2" charset="0"/>
              </a:rPr>
              <a:t>Nobes</a:t>
            </a:r>
            <a:r>
              <a:rPr lang="en-GB" sz="1600" dirty="0">
                <a:latin typeface="Avenir Book" panose="02000503020000020003" pitchFamily="2" charset="0"/>
              </a:rPr>
              <a:t>, INASP</a:t>
            </a:r>
          </a:p>
        </p:txBody>
      </p:sp>
      <p:cxnSp>
        <p:nvCxnSpPr>
          <p:cNvPr id="7" name="Straight Connector 6">
            <a:extLst>
              <a:ext uri="{FF2B5EF4-FFF2-40B4-BE49-F238E27FC236}">
                <a16:creationId xmlns:a16="http://schemas.microsoft.com/office/drawing/2014/main" id="{DF5850D5-BEE9-3448-A319-E2FDBEED99F9}"/>
              </a:ext>
              <a:ext uri="{C183D7F6-B498-43B3-948B-1728B52AA6E4}">
                <adec:decorative xmlns:adec="http://schemas.microsoft.com/office/drawing/2017/decorative" val="1"/>
              </a:ext>
            </a:extLst>
          </p:cNvPr>
          <p:cNvCxnSpPr>
            <a:cxnSpLocks/>
          </p:cNvCxnSpPr>
          <p:nvPr/>
        </p:nvCxnSpPr>
        <p:spPr>
          <a:xfrm>
            <a:off x="0" y="2060258"/>
            <a:ext cx="3053537"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Lis too academic support networks from Andy Nobes">
            <a:extLst>
              <a:ext uri="{FF2B5EF4-FFF2-40B4-BE49-F238E27FC236}">
                <a16:creationId xmlns:a16="http://schemas.microsoft.com/office/drawing/2014/main" id="{D6A029B3-3EC4-8B42-90B5-73B0A2BCD711}"/>
              </a:ext>
            </a:extLst>
          </p:cNvPr>
          <p:cNvPicPr>
            <a:picLocks noChangeAspect="1"/>
          </p:cNvPicPr>
          <p:nvPr/>
        </p:nvPicPr>
        <p:blipFill>
          <a:blip r:embed="rId3"/>
          <a:stretch>
            <a:fillRect/>
          </a:stretch>
        </p:blipFill>
        <p:spPr>
          <a:xfrm>
            <a:off x="3053537" y="0"/>
            <a:ext cx="9138463" cy="5953667"/>
          </a:xfrm>
          <a:prstGeom prst="rect">
            <a:avLst/>
          </a:prstGeom>
        </p:spPr>
      </p:pic>
      <p:pic>
        <p:nvPicPr>
          <p:cNvPr id="9" name="Picture 8">
            <a:extLst>
              <a:ext uri="{FF2B5EF4-FFF2-40B4-BE49-F238E27FC236}">
                <a16:creationId xmlns:a16="http://schemas.microsoft.com/office/drawing/2014/main" id="{BF5CB45D-5FDF-BD46-A72B-61C1451352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53537" y="5507541"/>
            <a:ext cx="8990826" cy="1746360"/>
          </a:xfrm>
          <a:prstGeom prst="rect">
            <a:avLst/>
          </a:prstGeom>
        </p:spPr>
      </p:pic>
      <p:pic>
        <p:nvPicPr>
          <p:cNvPr id="3" name="Picture 2" descr="Logo of the research data alliance">
            <a:extLst>
              <a:ext uri="{FF2B5EF4-FFF2-40B4-BE49-F238E27FC236}">
                <a16:creationId xmlns:a16="http://schemas.microsoft.com/office/drawing/2014/main" id="{2BA75ECA-9227-1F6C-3C8D-E8B3DC472A09}"/>
              </a:ext>
            </a:extLst>
          </p:cNvPr>
          <p:cNvPicPr>
            <a:picLocks noChangeAspect="1"/>
          </p:cNvPicPr>
          <p:nvPr/>
        </p:nvPicPr>
        <p:blipFill>
          <a:blip r:embed="rId5"/>
          <a:stretch>
            <a:fillRect/>
          </a:stretch>
        </p:blipFill>
        <p:spPr>
          <a:xfrm>
            <a:off x="23268" y="2682323"/>
            <a:ext cx="3074922" cy="1746355"/>
          </a:xfrm>
          <a:prstGeom prst="rect">
            <a:avLst/>
          </a:prstGeom>
        </p:spPr>
      </p:pic>
    </p:spTree>
    <p:extLst>
      <p:ext uri="{BB962C8B-B14F-4D97-AF65-F5344CB8AC3E}">
        <p14:creationId xmlns:p14="http://schemas.microsoft.com/office/powerpoint/2010/main" val="37688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716D-4FFA-544D-8F51-DB54FE690462}"/>
              </a:ext>
            </a:extLst>
          </p:cNvPr>
          <p:cNvSpPr>
            <a:spLocks noGrp="1"/>
          </p:cNvSpPr>
          <p:nvPr>
            <p:ph type="title"/>
          </p:nvPr>
        </p:nvSpPr>
        <p:spPr>
          <a:xfrm>
            <a:off x="428625" y="242047"/>
            <a:ext cx="10515600" cy="951049"/>
          </a:xfrm>
        </p:spPr>
        <p:txBody>
          <a:bodyPr>
            <a:normAutofit/>
          </a:bodyPr>
          <a:lstStyle/>
          <a:p>
            <a:r>
              <a:rPr lang="en-GB" sz="3200" b="1" dirty="0">
                <a:latin typeface="Avenir Book" panose="02000503020000020003" pitchFamily="2" charset="0"/>
              </a:rPr>
              <a:t>Still Needed</a:t>
            </a:r>
          </a:p>
        </p:txBody>
      </p:sp>
      <p:sp>
        <p:nvSpPr>
          <p:cNvPr id="3" name="Content Placeholder 2">
            <a:extLst>
              <a:ext uri="{FF2B5EF4-FFF2-40B4-BE49-F238E27FC236}">
                <a16:creationId xmlns:a16="http://schemas.microsoft.com/office/drawing/2014/main" id="{02A4806B-72B2-9B4B-96A8-9DD2027CC281}"/>
              </a:ext>
            </a:extLst>
          </p:cNvPr>
          <p:cNvSpPr>
            <a:spLocks noGrp="1"/>
          </p:cNvSpPr>
          <p:nvPr>
            <p:ph idx="1"/>
          </p:nvPr>
        </p:nvSpPr>
        <p:spPr>
          <a:xfrm>
            <a:off x="416408" y="1463041"/>
            <a:ext cx="5893904" cy="5009801"/>
          </a:xfrm>
        </p:spPr>
        <p:txBody>
          <a:bodyPr>
            <a:normAutofit lnSpcReduction="10000"/>
          </a:bodyPr>
          <a:lstStyle/>
          <a:p>
            <a:pPr>
              <a:lnSpc>
                <a:spcPct val="150000"/>
              </a:lnSpc>
            </a:pPr>
            <a:r>
              <a:rPr lang="en-GB" sz="2000" dirty="0">
                <a:latin typeface="Avenir Book" panose="02000503020000020003" pitchFamily="2" charset="0"/>
              </a:rPr>
              <a:t>Local investment in Open Science infrastructures may take time</a:t>
            </a:r>
          </a:p>
          <a:p>
            <a:pPr>
              <a:lnSpc>
                <a:spcPct val="150000"/>
              </a:lnSpc>
            </a:pPr>
            <a:r>
              <a:rPr lang="en-GB" sz="2000" dirty="0">
                <a:latin typeface="Avenir Book" panose="02000503020000020003" pitchFamily="2" charset="0"/>
              </a:rPr>
              <a:t>However, global infrastructures and practices are changing rapidly</a:t>
            </a:r>
          </a:p>
          <a:p>
            <a:pPr>
              <a:lnSpc>
                <a:spcPct val="150000"/>
              </a:lnSpc>
            </a:pPr>
            <a:r>
              <a:rPr lang="en-GB" sz="2000" dirty="0">
                <a:latin typeface="Avenir Book" panose="02000503020000020003" pitchFamily="2" charset="0"/>
              </a:rPr>
              <a:t>Need more LMIC voices in these discussions to make sure that they work for researchers in lower-resourced contexts</a:t>
            </a:r>
          </a:p>
          <a:p>
            <a:pPr>
              <a:lnSpc>
                <a:spcPct val="150000"/>
              </a:lnSpc>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resource limitations?</a:t>
            </a:r>
          </a:p>
        </p:txBody>
      </p:sp>
      <p:pic>
        <p:nvPicPr>
          <p:cNvPr id="6" name="Picture 5" descr="Cartoon saying &quot;we need you&quot;">
            <a:extLst>
              <a:ext uri="{FF2B5EF4-FFF2-40B4-BE49-F238E27FC236}">
                <a16:creationId xmlns:a16="http://schemas.microsoft.com/office/drawing/2014/main" id="{6512EB02-880E-5E42-B767-7B13EB7D59D5}"/>
              </a:ext>
            </a:extLst>
          </p:cNvPr>
          <p:cNvPicPr>
            <a:picLocks noChangeAspect="1"/>
          </p:cNvPicPr>
          <p:nvPr/>
        </p:nvPicPr>
        <p:blipFill>
          <a:blip r:embed="rId3"/>
          <a:stretch>
            <a:fillRect/>
          </a:stretch>
        </p:blipFill>
        <p:spPr>
          <a:xfrm>
            <a:off x="7356662" y="1366371"/>
            <a:ext cx="4229100" cy="5397500"/>
          </a:xfrm>
          <a:prstGeom prst="rect">
            <a:avLst/>
          </a:prstGeom>
        </p:spPr>
      </p:pic>
      <p:cxnSp>
        <p:nvCxnSpPr>
          <p:cNvPr id="7" name="Straight Connector 6">
            <a:extLst>
              <a:ext uri="{FF2B5EF4-FFF2-40B4-BE49-F238E27FC236}">
                <a16:creationId xmlns:a16="http://schemas.microsoft.com/office/drawing/2014/main" id="{33B24D17-035C-EC5B-4286-E932DCAA49D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51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0825-CB63-454C-8C96-79A34BC8748C}"/>
              </a:ext>
            </a:extLst>
          </p:cNvPr>
          <p:cNvSpPr>
            <a:spLocks noGrp="1"/>
          </p:cNvSpPr>
          <p:nvPr>
            <p:ph type="title"/>
          </p:nvPr>
        </p:nvSpPr>
        <p:spPr>
          <a:xfrm>
            <a:off x="428625" y="204842"/>
            <a:ext cx="10515600" cy="985288"/>
          </a:xfrm>
        </p:spPr>
        <p:txBody>
          <a:bodyPr>
            <a:normAutofit/>
          </a:bodyPr>
          <a:lstStyle/>
          <a:p>
            <a:r>
              <a:rPr lang="en-GB" sz="3200" b="1" dirty="0">
                <a:latin typeface="Avenir Book" panose="02000503020000020003" pitchFamily="2" charset="0"/>
              </a:rPr>
              <a:t>3. Personal Concerns</a:t>
            </a:r>
          </a:p>
        </p:txBody>
      </p:sp>
      <p:sp>
        <p:nvSpPr>
          <p:cNvPr id="3" name="Content Placeholder 2">
            <a:extLst>
              <a:ext uri="{FF2B5EF4-FFF2-40B4-BE49-F238E27FC236}">
                <a16:creationId xmlns:a16="http://schemas.microsoft.com/office/drawing/2014/main" id="{DFBBB210-C05A-C740-B0EF-B9F5DB268E06}"/>
              </a:ext>
            </a:extLst>
          </p:cNvPr>
          <p:cNvSpPr>
            <a:spLocks noGrp="1"/>
          </p:cNvSpPr>
          <p:nvPr>
            <p:ph idx="1"/>
          </p:nvPr>
        </p:nvSpPr>
        <p:spPr>
          <a:xfrm>
            <a:off x="428625" y="1618822"/>
            <a:ext cx="8632015" cy="4948359"/>
          </a:xfrm>
        </p:spPr>
        <p:txBody>
          <a:bodyPr>
            <a:normAutofit/>
          </a:bodyPr>
          <a:lstStyle/>
          <a:p>
            <a:pPr>
              <a:lnSpc>
                <a:spcPct val="150000"/>
              </a:lnSpc>
            </a:pPr>
            <a:r>
              <a:rPr lang="en-GB" sz="2000" dirty="0">
                <a:latin typeface="Avenir Book" panose="02000503020000020003" pitchFamily="2" charset="0"/>
              </a:rPr>
              <a:t>As researchers we have concerns about implementing some Open Science practices</a:t>
            </a:r>
          </a:p>
          <a:p>
            <a:pPr>
              <a:lnSpc>
                <a:spcPct val="150000"/>
              </a:lnSpc>
            </a:pPr>
            <a:r>
              <a:rPr lang="en-GB" sz="2000" dirty="0">
                <a:latin typeface="Avenir Book" panose="02000503020000020003" pitchFamily="2" charset="0"/>
              </a:rPr>
              <a:t>These concerns are legitimate, and often relate to cultural and regulatory challenges</a:t>
            </a:r>
          </a:p>
          <a:p>
            <a:pPr lvl="1">
              <a:lnSpc>
                <a:spcPct val="150000"/>
              </a:lnSpc>
            </a:pPr>
            <a:r>
              <a:rPr lang="en-GB" sz="1800" dirty="0">
                <a:latin typeface="Avenir Book" panose="02000503020000020003" pitchFamily="2" charset="0"/>
              </a:rPr>
              <a:t>Concerns about being scooped</a:t>
            </a:r>
          </a:p>
          <a:p>
            <a:pPr lvl="1">
              <a:lnSpc>
                <a:spcPct val="150000"/>
              </a:lnSpc>
            </a:pPr>
            <a:r>
              <a:rPr lang="en-GB" sz="1800" dirty="0">
                <a:latin typeface="Avenir Book" panose="02000503020000020003" pitchFamily="2" charset="0"/>
              </a:rPr>
              <a:t>Concerns about scrutiny of data and methods</a:t>
            </a:r>
          </a:p>
          <a:p>
            <a:pPr lvl="1">
              <a:lnSpc>
                <a:spcPct val="150000"/>
              </a:lnSpc>
            </a:pPr>
            <a:r>
              <a:rPr lang="en-GB" sz="1800" dirty="0">
                <a:latin typeface="Avenir Book" panose="02000503020000020003" pitchFamily="2" charset="0"/>
              </a:rPr>
              <a:t>Misuse of data</a:t>
            </a:r>
          </a:p>
          <a:p>
            <a:pPr lvl="1">
              <a:lnSpc>
                <a:spcPct val="150000"/>
              </a:lnSpc>
            </a:pPr>
            <a:r>
              <a:rPr lang="en-GB" sz="1800" dirty="0">
                <a:latin typeface="Avenir Book" panose="02000503020000020003" pitchFamily="2" charset="0"/>
              </a:rPr>
              <a:t>Unintended harms</a:t>
            </a:r>
          </a:p>
        </p:txBody>
      </p:sp>
      <p:pic>
        <p:nvPicPr>
          <p:cNvPr id="5" name="Picture 4" descr="Reasons that researchers are hesitant to share their data. Top concern is intellectual property or confidentiality issues">
            <a:extLst>
              <a:ext uri="{FF2B5EF4-FFF2-40B4-BE49-F238E27FC236}">
                <a16:creationId xmlns:a16="http://schemas.microsoft.com/office/drawing/2014/main" id="{778FFA87-438D-CF45-9985-B5B3D03876B3}"/>
              </a:ext>
            </a:extLst>
          </p:cNvPr>
          <p:cNvPicPr>
            <a:picLocks noChangeAspect="1"/>
          </p:cNvPicPr>
          <p:nvPr/>
        </p:nvPicPr>
        <p:blipFill>
          <a:blip r:embed="rId3"/>
          <a:stretch>
            <a:fillRect/>
          </a:stretch>
        </p:blipFill>
        <p:spPr>
          <a:xfrm>
            <a:off x="9060640" y="1435407"/>
            <a:ext cx="2572657" cy="5131774"/>
          </a:xfrm>
          <a:prstGeom prst="rect">
            <a:avLst/>
          </a:prstGeom>
        </p:spPr>
      </p:pic>
      <p:cxnSp>
        <p:nvCxnSpPr>
          <p:cNvPr id="6" name="Straight Connector 5">
            <a:extLst>
              <a:ext uri="{FF2B5EF4-FFF2-40B4-BE49-F238E27FC236}">
                <a16:creationId xmlns:a16="http://schemas.microsoft.com/office/drawing/2014/main" id="{D7233F2D-4829-518A-44A8-AC63B22603B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18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D6A5BFE2-E37D-2A43-979E-3A58030F10E1}"/>
              </a:ext>
            </a:extLst>
          </p:cNvPr>
          <p:cNvSpPr>
            <a:spLocks noGrp="1"/>
          </p:cNvSpPr>
          <p:nvPr>
            <p:ph type="title"/>
          </p:nvPr>
        </p:nvSpPr>
        <p:spPr>
          <a:xfrm>
            <a:off x="3877235" y="2712432"/>
            <a:ext cx="4930588" cy="1325563"/>
          </a:xfrm>
        </p:spPr>
        <p:txBody>
          <a:bodyPr/>
          <a:lstStyle/>
          <a:p>
            <a:pPr algn="ctr"/>
            <a:r>
              <a:rPr lang="en-GB" b="1" dirty="0"/>
              <a:t>Recap From Monday</a:t>
            </a:r>
          </a:p>
        </p:txBody>
      </p:sp>
    </p:spTree>
    <p:extLst>
      <p:ext uri="{BB962C8B-B14F-4D97-AF65-F5344CB8AC3E}">
        <p14:creationId xmlns:p14="http://schemas.microsoft.com/office/powerpoint/2010/main" val="4252041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EC0E-31A7-D147-BC16-B69B3F706631}"/>
              </a:ext>
            </a:extLst>
          </p:cNvPr>
          <p:cNvSpPr>
            <a:spLocks noGrp="1"/>
          </p:cNvSpPr>
          <p:nvPr>
            <p:ph type="title"/>
          </p:nvPr>
        </p:nvSpPr>
        <p:spPr>
          <a:xfrm>
            <a:off x="461535" y="361938"/>
            <a:ext cx="10515600" cy="863794"/>
          </a:xfrm>
        </p:spPr>
        <p:txBody>
          <a:bodyPr>
            <a:normAutofit/>
          </a:bodyPr>
          <a:lstStyle/>
          <a:p>
            <a:r>
              <a:rPr lang="en-GB" sz="3200" b="1" dirty="0">
                <a:latin typeface="Avenir Book" panose="02000503020000020003" pitchFamily="2" charset="0"/>
              </a:rPr>
              <a:t>3a. Knowing Your Rights/Responsibilities</a:t>
            </a:r>
          </a:p>
        </p:txBody>
      </p:sp>
      <p:pic>
        <p:nvPicPr>
          <p:cNvPr id="6" name="Picture 5" descr="Creative Commons logo">
            <a:extLst>
              <a:ext uri="{FF2B5EF4-FFF2-40B4-BE49-F238E27FC236}">
                <a16:creationId xmlns:a16="http://schemas.microsoft.com/office/drawing/2014/main" id="{CC1F3793-3E66-6140-B771-575ABB677E65}"/>
              </a:ext>
            </a:extLst>
          </p:cNvPr>
          <p:cNvPicPr>
            <a:picLocks noChangeAspect="1"/>
          </p:cNvPicPr>
          <p:nvPr/>
        </p:nvPicPr>
        <p:blipFill>
          <a:blip r:embed="rId3"/>
          <a:stretch>
            <a:fillRect/>
          </a:stretch>
        </p:blipFill>
        <p:spPr>
          <a:xfrm>
            <a:off x="725394" y="1869371"/>
            <a:ext cx="4842950" cy="1573075"/>
          </a:xfrm>
          <a:prstGeom prst="rect">
            <a:avLst/>
          </a:prstGeom>
        </p:spPr>
      </p:pic>
      <p:pic>
        <p:nvPicPr>
          <p:cNvPr id="8" name="Picture 7" descr="GPL3 logo">
            <a:extLst>
              <a:ext uri="{FF2B5EF4-FFF2-40B4-BE49-F238E27FC236}">
                <a16:creationId xmlns:a16="http://schemas.microsoft.com/office/drawing/2014/main" id="{14C5958F-3ACB-BA48-A57D-6DE5D092CF7F}"/>
              </a:ext>
            </a:extLst>
          </p:cNvPr>
          <p:cNvPicPr>
            <a:picLocks noChangeAspect="1"/>
          </p:cNvPicPr>
          <p:nvPr/>
        </p:nvPicPr>
        <p:blipFill>
          <a:blip r:embed="rId4"/>
          <a:stretch>
            <a:fillRect/>
          </a:stretch>
        </p:blipFill>
        <p:spPr>
          <a:xfrm>
            <a:off x="5804064" y="1869371"/>
            <a:ext cx="6228653" cy="3059250"/>
          </a:xfrm>
          <a:prstGeom prst="rect">
            <a:avLst/>
          </a:prstGeom>
        </p:spPr>
      </p:pic>
      <p:pic>
        <p:nvPicPr>
          <p:cNvPr id="9" name="Picture 8" descr="COPE logo">
            <a:extLst>
              <a:ext uri="{FF2B5EF4-FFF2-40B4-BE49-F238E27FC236}">
                <a16:creationId xmlns:a16="http://schemas.microsoft.com/office/drawing/2014/main" id="{17A5E6C9-395A-264B-9D7C-087C95A857AF}"/>
              </a:ext>
            </a:extLst>
          </p:cNvPr>
          <p:cNvPicPr>
            <a:picLocks noChangeAspect="1"/>
          </p:cNvPicPr>
          <p:nvPr/>
        </p:nvPicPr>
        <p:blipFill>
          <a:blip r:embed="rId5"/>
          <a:stretch>
            <a:fillRect/>
          </a:stretch>
        </p:blipFill>
        <p:spPr>
          <a:xfrm>
            <a:off x="357667" y="3865930"/>
            <a:ext cx="5328537" cy="1432211"/>
          </a:xfrm>
          <a:prstGeom prst="rect">
            <a:avLst/>
          </a:prstGeom>
        </p:spPr>
      </p:pic>
      <p:pic>
        <p:nvPicPr>
          <p:cNvPr id="11" name="Picture 10" descr="ACM code of ethics and professional conduct logo">
            <a:extLst>
              <a:ext uri="{FF2B5EF4-FFF2-40B4-BE49-F238E27FC236}">
                <a16:creationId xmlns:a16="http://schemas.microsoft.com/office/drawing/2014/main" id="{0824B225-2F05-F244-AEB3-66E239FEBEA3}"/>
              </a:ext>
            </a:extLst>
          </p:cNvPr>
          <p:cNvPicPr>
            <a:picLocks noChangeAspect="1"/>
          </p:cNvPicPr>
          <p:nvPr/>
        </p:nvPicPr>
        <p:blipFill>
          <a:blip r:embed="rId6"/>
          <a:stretch>
            <a:fillRect/>
          </a:stretch>
        </p:blipFill>
        <p:spPr>
          <a:xfrm>
            <a:off x="461535" y="5617688"/>
            <a:ext cx="9054602" cy="863794"/>
          </a:xfrm>
          <a:prstGeom prst="rect">
            <a:avLst/>
          </a:prstGeom>
        </p:spPr>
      </p:pic>
      <p:cxnSp>
        <p:nvCxnSpPr>
          <p:cNvPr id="10" name="Straight Connector 9">
            <a:extLst>
              <a:ext uri="{FF2B5EF4-FFF2-40B4-BE49-F238E27FC236}">
                <a16:creationId xmlns:a16="http://schemas.microsoft.com/office/drawing/2014/main" id="{43F971FC-3A1C-8B70-8978-DE96E118CAB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96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0EBB-4777-914C-AC90-406B517446D6}"/>
              </a:ext>
            </a:extLst>
          </p:cNvPr>
          <p:cNvSpPr>
            <a:spLocks noGrp="1"/>
          </p:cNvSpPr>
          <p:nvPr>
            <p:ph type="title"/>
          </p:nvPr>
        </p:nvSpPr>
        <p:spPr>
          <a:xfrm>
            <a:off x="428625" y="322740"/>
            <a:ext cx="10515600" cy="683974"/>
          </a:xfrm>
        </p:spPr>
        <p:txBody>
          <a:bodyPr>
            <a:normAutofit/>
          </a:bodyPr>
          <a:lstStyle/>
          <a:p>
            <a:r>
              <a:rPr lang="en-GB" sz="3200" b="1" dirty="0">
                <a:latin typeface="Avenir Book" panose="02000503020000020003" pitchFamily="2" charset="0"/>
              </a:rPr>
              <a:t>3b. Openness as a Continuum</a:t>
            </a:r>
          </a:p>
        </p:txBody>
      </p:sp>
      <p:sp>
        <p:nvSpPr>
          <p:cNvPr id="6" name="Text Placeholder 2">
            <a:extLst>
              <a:ext uri="{FF2B5EF4-FFF2-40B4-BE49-F238E27FC236}">
                <a16:creationId xmlns:a16="http://schemas.microsoft.com/office/drawing/2014/main" id="{1544F12D-E5D7-2042-A427-FC4D66A0D4FA}"/>
              </a:ext>
            </a:extLst>
          </p:cNvPr>
          <p:cNvSpPr txBox="1">
            <a:spLocks/>
          </p:cNvSpPr>
          <p:nvPr/>
        </p:nvSpPr>
        <p:spPr>
          <a:xfrm>
            <a:off x="415600" y="1479175"/>
            <a:ext cx="11360800" cy="4612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lnSpc>
                <a:spcPct val="150000"/>
              </a:lnSpc>
              <a:buFont typeface="Arial" panose="020B0604020202020204" pitchFamily="34" charset="0"/>
              <a:buNone/>
            </a:pPr>
            <a:r>
              <a:rPr lang="en-GB" sz="2000" dirty="0">
                <a:latin typeface="Avenir Book" panose="02000503020000020003" pitchFamily="2" charset="0"/>
              </a:rPr>
              <a:t>”Your primary collaborator is yourself 6 months from now, and your past self doesn’t answer emails" (Russ </a:t>
            </a:r>
            <a:r>
              <a:rPr lang="en-GB" sz="2000" dirty="0" err="1">
                <a:latin typeface="Avenir Book" panose="02000503020000020003" pitchFamily="2" charset="0"/>
              </a:rPr>
              <a:t>Poldrack</a:t>
            </a:r>
            <a:r>
              <a:rPr lang="en-GB" sz="2000" dirty="0">
                <a:latin typeface="Avenir Book" panose="02000503020000020003" pitchFamily="2" charset="0"/>
              </a:rPr>
              <a:t>)</a:t>
            </a:r>
          </a:p>
        </p:txBody>
      </p:sp>
      <p:pic>
        <p:nvPicPr>
          <p:cNvPr id="7" name="Picture 6" descr="Image of reproducibility spectrum: left to right publication only (not reproducible), publication + code/code and data/linked and executable code and data, full replication (gold standard)">
            <a:extLst>
              <a:ext uri="{FF2B5EF4-FFF2-40B4-BE49-F238E27FC236}">
                <a16:creationId xmlns:a16="http://schemas.microsoft.com/office/drawing/2014/main" id="{3A7CC698-8D5F-A245-834F-6B7FE8A16385}"/>
              </a:ext>
            </a:extLst>
          </p:cNvPr>
          <p:cNvPicPr>
            <a:picLocks noChangeAspect="1"/>
          </p:cNvPicPr>
          <p:nvPr/>
        </p:nvPicPr>
        <p:blipFill>
          <a:blip r:embed="rId3"/>
          <a:stretch>
            <a:fillRect/>
          </a:stretch>
        </p:blipFill>
        <p:spPr>
          <a:xfrm>
            <a:off x="731837" y="3036886"/>
            <a:ext cx="10382406" cy="3292475"/>
          </a:xfrm>
          <a:prstGeom prst="rect">
            <a:avLst/>
          </a:prstGeom>
        </p:spPr>
      </p:pic>
      <p:sp>
        <p:nvSpPr>
          <p:cNvPr id="8" name="TextBox 7">
            <a:extLst>
              <a:ext uri="{FF2B5EF4-FFF2-40B4-BE49-F238E27FC236}">
                <a16:creationId xmlns:a16="http://schemas.microsoft.com/office/drawing/2014/main" id="{ECFBEBCA-BAF7-9648-9862-2C53EE126D68}"/>
              </a:ext>
            </a:extLst>
          </p:cNvPr>
          <p:cNvSpPr txBox="1"/>
          <p:nvPr/>
        </p:nvSpPr>
        <p:spPr>
          <a:xfrm>
            <a:off x="9948346" y="6329361"/>
            <a:ext cx="1165897" cy="369332"/>
          </a:xfrm>
          <a:prstGeom prst="rect">
            <a:avLst/>
          </a:prstGeom>
          <a:noFill/>
        </p:spPr>
        <p:txBody>
          <a:bodyPr wrap="none" rtlCol="0">
            <a:spAutoFit/>
          </a:bodyPr>
          <a:lstStyle/>
          <a:p>
            <a:r>
              <a:rPr lang="en-GB" dirty="0"/>
              <a:t>Peng 2011</a:t>
            </a:r>
          </a:p>
        </p:txBody>
      </p:sp>
      <p:cxnSp>
        <p:nvCxnSpPr>
          <p:cNvPr id="9" name="Straight Connector 8">
            <a:extLst>
              <a:ext uri="{FF2B5EF4-FFF2-40B4-BE49-F238E27FC236}">
                <a16:creationId xmlns:a16="http://schemas.microsoft.com/office/drawing/2014/main" id="{8DCA353E-3258-A7EA-9373-C23CED006FE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8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C8B9-3651-544D-9044-13789A060C1E}"/>
              </a:ext>
            </a:extLst>
          </p:cNvPr>
          <p:cNvSpPr>
            <a:spLocks noGrp="1"/>
          </p:cNvSpPr>
          <p:nvPr>
            <p:ph type="title"/>
          </p:nvPr>
        </p:nvSpPr>
        <p:spPr>
          <a:xfrm>
            <a:off x="428625" y="206786"/>
            <a:ext cx="10515600" cy="933039"/>
          </a:xfrm>
        </p:spPr>
        <p:txBody>
          <a:bodyPr>
            <a:normAutofit/>
          </a:bodyPr>
          <a:lstStyle/>
          <a:p>
            <a:r>
              <a:rPr lang="en-GB" sz="3200" b="1" dirty="0">
                <a:latin typeface="Avenir Book" panose="02000503020000020003" pitchFamily="2" charset="0"/>
              </a:rPr>
              <a:t>3c. Managing Risk</a:t>
            </a:r>
          </a:p>
        </p:txBody>
      </p:sp>
      <p:sp>
        <p:nvSpPr>
          <p:cNvPr id="3" name="Content Placeholder 2">
            <a:extLst>
              <a:ext uri="{FF2B5EF4-FFF2-40B4-BE49-F238E27FC236}">
                <a16:creationId xmlns:a16="http://schemas.microsoft.com/office/drawing/2014/main" id="{8EA5DBFA-B281-0D45-86BE-78971366D167}"/>
              </a:ext>
            </a:extLst>
          </p:cNvPr>
          <p:cNvSpPr>
            <a:spLocks noGrp="1"/>
          </p:cNvSpPr>
          <p:nvPr>
            <p:ph idx="1"/>
          </p:nvPr>
        </p:nvSpPr>
        <p:spPr>
          <a:xfrm>
            <a:off x="428625" y="1423851"/>
            <a:ext cx="6281457" cy="5165208"/>
          </a:xfrm>
        </p:spPr>
        <p:txBody>
          <a:bodyPr>
            <a:normAutofit/>
          </a:bodyPr>
          <a:lstStyle/>
          <a:p>
            <a:pPr>
              <a:lnSpc>
                <a:spcPct val="150000"/>
              </a:lnSpc>
            </a:pPr>
            <a:r>
              <a:rPr lang="en-GB" sz="2000" dirty="0">
                <a:latin typeface="Avenir Book" panose="02000503020000020003" pitchFamily="2" charset="0"/>
              </a:rPr>
              <a:t>Unintended harms are an unavoidable element of research</a:t>
            </a:r>
          </a:p>
          <a:p>
            <a:pPr>
              <a:lnSpc>
                <a:spcPct val="150000"/>
              </a:lnSpc>
            </a:pPr>
            <a:r>
              <a:rPr lang="en-GB" sz="2000" dirty="0">
                <a:latin typeface="Avenir Book" panose="02000503020000020003" pitchFamily="2" charset="0"/>
              </a:rPr>
              <a:t>Using trusted infrastructures can offset some concern as they set requirements on users and contributors</a:t>
            </a:r>
          </a:p>
          <a:p>
            <a:pPr>
              <a:lnSpc>
                <a:spcPct val="150000"/>
              </a:lnSpc>
            </a:pPr>
            <a:r>
              <a:rPr lang="en-GB" sz="2000" dirty="0">
                <a:latin typeface="Avenir Book" panose="02000503020000020003" pitchFamily="2" charset="0"/>
              </a:rPr>
              <a:t>Discuss concerns with peers – often they will have good advice</a:t>
            </a:r>
          </a:p>
        </p:txBody>
      </p:sp>
      <p:pic>
        <p:nvPicPr>
          <p:cNvPr id="8" name="Picture 7" descr="Re3data.org logo">
            <a:extLst>
              <a:ext uri="{FF2B5EF4-FFF2-40B4-BE49-F238E27FC236}">
                <a16:creationId xmlns:a16="http://schemas.microsoft.com/office/drawing/2014/main" id="{103B5FA3-C634-024E-87B1-932940647839}"/>
              </a:ext>
            </a:extLst>
          </p:cNvPr>
          <p:cNvPicPr>
            <a:picLocks noChangeAspect="1"/>
          </p:cNvPicPr>
          <p:nvPr/>
        </p:nvPicPr>
        <p:blipFill>
          <a:blip r:embed="rId3"/>
          <a:stretch>
            <a:fillRect/>
          </a:stretch>
        </p:blipFill>
        <p:spPr>
          <a:xfrm>
            <a:off x="6499334" y="1423851"/>
            <a:ext cx="5511800" cy="1689100"/>
          </a:xfrm>
          <a:prstGeom prst="rect">
            <a:avLst/>
          </a:prstGeom>
        </p:spPr>
      </p:pic>
      <p:cxnSp>
        <p:nvCxnSpPr>
          <p:cNvPr id="6" name="Straight Connector 5">
            <a:extLst>
              <a:ext uri="{FF2B5EF4-FFF2-40B4-BE49-F238E27FC236}">
                <a16:creationId xmlns:a16="http://schemas.microsoft.com/office/drawing/2014/main" id="{D04D9B08-E56F-A3C1-7EF6-C2F86E78832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COAR logo">
            <a:extLst>
              <a:ext uri="{FF2B5EF4-FFF2-40B4-BE49-F238E27FC236}">
                <a16:creationId xmlns:a16="http://schemas.microsoft.com/office/drawing/2014/main" id="{148FE31E-DE12-B6A6-58EE-58E2DFA2AE87}"/>
              </a:ext>
            </a:extLst>
          </p:cNvPr>
          <p:cNvPicPr>
            <a:picLocks noChangeAspect="1"/>
          </p:cNvPicPr>
          <p:nvPr/>
        </p:nvPicPr>
        <p:blipFill>
          <a:blip r:embed="rId4"/>
          <a:stretch>
            <a:fillRect/>
          </a:stretch>
        </p:blipFill>
        <p:spPr>
          <a:xfrm>
            <a:off x="7898524" y="3266419"/>
            <a:ext cx="2627148" cy="1294537"/>
          </a:xfrm>
          <a:prstGeom prst="rect">
            <a:avLst/>
          </a:prstGeom>
        </p:spPr>
      </p:pic>
      <p:pic>
        <p:nvPicPr>
          <p:cNvPr id="7" name="Picture 6" descr="CoreTrustSeal logo">
            <a:extLst>
              <a:ext uri="{FF2B5EF4-FFF2-40B4-BE49-F238E27FC236}">
                <a16:creationId xmlns:a16="http://schemas.microsoft.com/office/drawing/2014/main" id="{B228A59F-977B-4C87-5147-AB097833B643}"/>
              </a:ext>
            </a:extLst>
          </p:cNvPr>
          <p:cNvPicPr>
            <a:picLocks noChangeAspect="1"/>
          </p:cNvPicPr>
          <p:nvPr/>
        </p:nvPicPr>
        <p:blipFill>
          <a:blip r:embed="rId5"/>
          <a:stretch>
            <a:fillRect/>
          </a:stretch>
        </p:blipFill>
        <p:spPr>
          <a:xfrm>
            <a:off x="8132598" y="4714424"/>
            <a:ext cx="2159000" cy="2082800"/>
          </a:xfrm>
          <a:prstGeom prst="rect">
            <a:avLst/>
          </a:prstGeom>
        </p:spPr>
      </p:pic>
    </p:spTree>
    <p:extLst>
      <p:ext uri="{BB962C8B-B14F-4D97-AF65-F5344CB8AC3E}">
        <p14:creationId xmlns:p14="http://schemas.microsoft.com/office/powerpoint/2010/main" val="192605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3A1286-FAA2-8D45-A421-64858C42515B}"/>
              </a:ext>
            </a:extLst>
          </p:cNvPr>
          <p:cNvSpPr>
            <a:spLocks noGrp="1"/>
          </p:cNvSpPr>
          <p:nvPr>
            <p:ph type="title"/>
          </p:nvPr>
        </p:nvSpPr>
        <p:spPr>
          <a:xfrm>
            <a:off x="428625" y="188647"/>
            <a:ext cx="10750420" cy="969388"/>
          </a:xfrm>
        </p:spPr>
        <p:txBody>
          <a:bodyPr>
            <a:normAutofit/>
          </a:bodyPr>
          <a:lstStyle/>
          <a:p>
            <a:r>
              <a:rPr lang="en-GB" sz="3200" b="1" dirty="0">
                <a:latin typeface="Avenir Book" panose="02000503020000020003" pitchFamily="2" charset="0"/>
              </a:rPr>
              <a:t>Still Needed: More Evidence</a:t>
            </a:r>
          </a:p>
        </p:txBody>
      </p:sp>
      <p:sp>
        <p:nvSpPr>
          <p:cNvPr id="3" name="Content Placeholder 2">
            <a:extLst>
              <a:ext uri="{FF2B5EF4-FFF2-40B4-BE49-F238E27FC236}">
                <a16:creationId xmlns:a16="http://schemas.microsoft.com/office/drawing/2014/main" id="{99AB5AB3-B724-F94A-A8BB-F5D0EDF2B7F9}"/>
              </a:ext>
            </a:extLst>
          </p:cNvPr>
          <p:cNvSpPr>
            <a:spLocks noGrp="1"/>
          </p:cNvSpPr>
          <p:nvPr>
            <p:ph idx="1"/>
          </p:nvPr>
        </p:nvSpPr>
        <p:spPr>
          <a:xfrm>
            <a:off x="428626" y="1423852"/>
            <a:ext cx="6214222" cy="5232442"/>
          </a:xfrm>
        </p:spPr>
        <p:txBody>
          <a:bodyPr>
            <a:noAutofit/>
          </a:bodyPr>
          <a:lstStyle/>
          <a:p>
            <a:pPr>
              <a:lnSpc>
                <a:spcPct val="150000"/>
              </a:lnSpc>
            </a:pPr>
            <a:r>
              <a:rPr lang="en-GB" sz="2000" dirty="0">
                <a:latin typeface="Avenir Book" panose="02000503020000020003" pitchFamily="2" charset="0"/>
              </a:rPr>
              <a:t>Lack of evidence of LMIC concerns</a:t>
            </a:r>
          </a:p>
          <a:p>
            <a:pPr>
              <a:lnSpc>
                <a:spcPct val="150000"/>
              </a:lnSpc>
            </a:pPr>
            <a:r>
              <a:rPr lang="en-GB" sz="2000" dirty="0">
                <a:latin typeface="Avenir Book" panose="02000503020000020003" pitchFamily="2" charset="0"/>
              </a:rPr>
              <a:t>Tendency to treat LMICs concerns as “same as HIC but more”</a:t>
            </a:r>
          </a:p>
          <a:p>
            <a:pPr>
              <a:lnSpc>
                <a:spcPct val="150000"/>
              </a:lnSpc>
            </a:pPr>
            <a:r>
              <a:rPr lang="en-GB" sz="2000" dirty="0">
                <a:latin typeface="Avenir Book" panose="02000503020000020003" pitchFamily="2" charset="0"/>
              </a:rPr>
              <a:t>Need more evidence about what is working, what is preferred and what is still needed</a:t>
            </a:r>
          </a:p>
          <a:p>
            <a:pPr>
              <a:lnSpc>
                <a:spcPct val="150000"/>
              </a:lnSpc>
            </a:pPr>
            <a:r>
              <a:rPr lang="en-GB" sz="2000" dirty="0">
                <a:latin typeface="Avenir Book" panose="02000503020000020003" pitchFamily="2" charset="0"/>
              </a:rPr>
              <a:t>Creating, joining and interlinking networks of support is key to fostering Open Science</a:t>
            </a:r>
          </a:p>
          <a:p>
            <a:pPr marL="0" indent="0">
              <a:lnSpc>
                <a:spcPct val="150000"/>
              </a:lnSpc>
              <a:buNone/>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concerns about being open?</a:t>
            </a:r>
          </a:p>
          <a:p>
            <a:pPr>
              <a:lnSpc>
                <a:spcPct val="150000"/>
              </a:lnSpc>
            </a:pPr>
            <a:endParaRPr lang="en-GB" sz="2000" dirty="0">
              <a:latin typeface="Avenir Book" panose="02000503020000020003" pitchFamily="2" charset="0"/>
            </a:endParaRPr>
          </a:p>
          <a:p>
            <a:pPr>
              <a:lnSpc>
                <a:spcPct val="150000"/>
              </a:lnSpc>
            </a:pPr>
            <a:endParaRPr lang="en-GB" sz="2000" dirty="0">
              <a:latin typeface="Avenir Book" panose="02000503020000020003" pitchFamily="2" charset="0"/>
            </a:endParaRPr>
          </a:p>
        </p:txBody>
      </p:sp>
      <p:pic>
        <p:nvPicPr>
          <p:cNvPr id="7" name="Picture 6" descr="Cartoon of a stick man titled: internet hug, please wrap arms around monitor now">
            <a:extLst>
              <a:ext uri="{FF2B5EF4-FFF2-40B4-BE49-F238E27FC236}">
                <a16:creationId xmlns:a16="http://schemas.microsoft.com/office/drawing/2014/main" id="{8A4539A9-1F09-314C-BFB7-A524BF9E7902}"/>
              </a:ext>
            </a:extLst>
          </p:cNvPr>
          <p:cNvPicPr>
            <a:picLocks noChangeAspect="1"/>
          </p:cNvPicPr>
          <p:nvPr/>
        </p:nvPicPr>
        <p:blipFill>
          <a:blip r:embed="rId3"/>
          <a:stretch>
            <a:fillRect/>
          </a:stretch>
        </p:blipFill>
        <p:spPr>
          <a:xfrm>
            <a:off x="7379073" y="1320800"/>
            <a:ext cx="4076700" cy="5537200"/>
          </a:xfrm>
          <a:prstGeom prst="rect">
            <a:avLst/>
          </a:prstGeom>
        </p:spPr>
      </p:pic>
      <p:cxnSp>
        <p:nvCxnSpPr>
          <p:cNvPr id="6" name="Straight Connector 5">
            <a:extLst>
              <a:ext uri="{FF2B5EF4-FFF2-40B4-BE49-F238E27FC236}">
                <a16:creationId xmlns:a16="http://schemas.microsoft.com/office/drawing/2014/main" id="{A093C7EE-BE20-1985-0B31-344E23D281C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4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2" name="Title 1">
            <a:extLst>
              <a:ext uri="{C183D7F6-B498-43B3-948B-1728B52AA6E4}">
                <adec:decorative xmlns:adec="http://schemas.microsoft.com/office/drawing/2017/decorative" val="1"/>
              </a:ext>
            </a:extLst>
          </p:cNvPr>
          <p:cNvSpPr>
            <a:spLocks noGrp="1"/>
          </p:cNvSpPr>
          <p:nvPr>
            <p:ph type="title"/>
          </p:nvPr>
        </p:nvSpPr>
        <p:spPr>
          <a:xfrm>
            <a:off x="761864" y="1851696"/>
            <a:ext cx="2812792" cy="3030971"/>
          </a:xfrm>
          <a:ln w="25400">
            <a:solidFill>
              <a:srgbClr val="00B0F0"/>
            </a:solidFill>
          </a:ln>
        </p:spPr>
        <p:txBody>
          <a:bodyPr/>
          <a:lstStyle/>
          <a:p>
            <a:pPr algn="ctr"/>
            <a:r>
              <a:rPr lang="en-GB" b="1" dirty="0">
                <a:latin typeface="Avenir Book" panose="02000503020000020003" pitchFamily="2" charset="0"/>
              </a:rPr>
              <a:t>Openness Is A </a:t>
            </a:r>
            <a:br>
              <a:rPr lang="en-GB" b="1" dirty="0">
                <a:latin typeface="Avenir Book" panose="02000503020000020003" pitchFamily="2" charset="0"/>
              </a:rPr>
            </a:br>
            <a:r>
              <a:rPr lang="en-GB" b="1" dirty="0">
                <a:latin typeface="Avenir Book" panose="02000503020000020003" pitchFamily="2" charset="0"/>
              </a:rPr>
              <a:t>Lifelong Journey</a:t>
            </a:r>
          </a:p>
        </p:txBody>
      </p:sp>
      <p:sp>
        <p:nvSpPr>
          <p:cNvPr id="311" name="Google Shape;311;g5eb17ca0f3_0_72"/>
          <p:cNvSpPr txBox="1">
            <a:spLocks noGrp="1"/>
          </p:cNvSpPr>
          <p:nvPr>
            <p:ph type="body" idx="1"/>
          </p:nvPr>
        </p:nvSpPr>
        <p:spPr>
          <a:xfrm>
            <a:off x="5104650" y="593375"/>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Publish Preprints</a:t>
            </a:r>
            <a:endParaRPr sz="2400" dirty="0">
              <a:latin typeface="Avenir Book" panose="02000503020000020003" pitchFamily="2" charset="0"/>
              <a:ea typeface="Calibri"/>
              <a:cs typeface="Calibri"/>
              <a:sym typeface="Calibri"/>
            </a:endParaRPr>
          </a:p>
        </p:txBody>
      </p:sp>
      <p:sp>
        <p:nvSpPr>
          <p:cNvPr id="312" name="Google Shape;312;g5eb17ca0f3_0_72">
            <a:extLst>
              <a:ext uri="{C183D7F6-B498-43B3-948B-1728B52AA6E4}">
                <adec:decorative xmlns:adec="http://schemas.microsoft.com/office/drawing/2017/decorative" val="1"/>
              </a:ext>
            </a:extLst>
          </p:cNvPr>
          <p:cNvSpPr/>
          <p:nvPr/>
        </p:nvSpPr>
        <p:spPr>
          <a:xfrm>
            <a:off x="4498433" y="620826"/>
            <a:ext cx="367868" cy="435903"/>
          </a:xfrm>
          <a:custGeom>
            <a:avLst/>
            <a:gdLst/>
            <a:ahLst/>
            <a:cxnLst/>
            <a:rect l="l" t="t" r="r" b="b"/>
            <a:pathLst>
              <a:path w="6860" h="8131" extrusionOk="0">
                <a:moveTo>
                  <a:pt x="6549" y="2164"/>
                </a:moveTo>
                <a:lnTo>
                  <a:pt x="6617" y="2232"/>
                </a:lnTo>
                <a:lnTo>
                  <a:pt x="6685" y="2329"/>
                </a:lnTo>
                <a:lnTo>
                  <a:pt x="4570" y="2329"/>
                </a:lnTo>
                <a:lnTo>
                  <a:pt x="4570" y="185"/>
                </a:lnTo>
                <a:lnTo>
                  <a:pt x="4667" y="243"/>
                </a:lnTo>
                <a:lnTo>
                  <a:pt x="4725" y="311"/>
                </a:lnTo>
                <a:close/>
                <a:moveTo>
                  <a:pt x="4425" y="2902"/>
                </a:moveTo>
                <a:lnTo>
                  <a:pt x="6860" y="2902"/>
                </a:lnTo>
                <a:lnTo>
                  <a:pt x="6860" y="7704"/>
                </a:lnTo>
                <a:lnTo>
                  <a:pt x="6850" y="7781"/>
                </a:lnTo>
                <a:lnTo>
                  <a:pt x="6831" y="7869"/>
                </a:lnTo>
                <a:lnTo>
                  <a:pt x="6792" y="7937"/>
                </a:lnTo>
                <a:lnTo>
                  <a:pt x="6734" y="8014"/>
                </a:lnTo>
                <a:lnTo>
                  <a:pt x="6675" y="8063"/>
                </a:lnTo>
                <a:lnTo>
                  <a:pt x="6598" y="8102"/>
                </a:lnTo>
                <a:lnTo>
                  <a:pt x="6520" y="8121"/>
                </a:lnTo>
                <a:lnTo>
                  <a:pt x="6433" y="8131"/>
                </a:lnTo>
                <a:lnTo>
                  <a:pt x="428" y="8131"/>
                </a:lnTo>
                <a:lnTo>
                  <a:pt x="340" y="8121"/>
                </a:lnTo>
                <a:lnTo>
                  <a:pt x="263" y="8102"/>
                </a:lnTo>
                <a:lnTo>
                  <a:pt x="185" y="8063"/>
                </a:lnTo>
                <a:lnTo>
                  <a:pt x="117" y="8014"/>
                </a:lnTo>
                <a:lnTo>
                  <a:pt x="59" y="7937"/>
                </a:lnTo>
                <a:lnTo>
                  <a:pt x="30" y="7869"/>
                </a:lnTo>
                <a:lnTo>
                  <a:pt x="11" y="7781"/>
                </a:lnTo>
                <a:lnTo>
                  <a:pt x="1" y="7704"/>
                </a:lnTo>
                <a:lnTo>
                  <a:pt x="1" y="437"/>
                </a:lnTo>
                <a:lnTo>
                  <a:pt x="11" y="350"/>
                </a:lnTo>
                <a:lnTo>
                  <a:pt x="30" y="273"/>
                </a:lnTo>
                <a:lnTo>
                  <a:pt x="59" y="205"/>
                </a:lnTo>
                <a:lnTo>
                  <a:pt x="117" y="127"/>
                </a:lnTo>
                <a:lnTo>
                  <a:pt x="185" y="69"/>
                </a:lnTo>
                <a:lnTo>
                  <a:pt x="263" y="40"/>
                </a:lnTo>
                <a:lnTo>
                  <a:pt x="340" y="11"/>
                </a:lnTo>
                <a:lnTo>
                  <a:pt x="428" y="1"/>
                </a:lnTo>
                <a:lnTo>
                  <a:pt x="4008" y="1"/>
                </a:lnTo>
                <a:lnTo>
                  <a:pt x="4008" y="2475"/>
                </a:lnTo>
                <a:lnTo>
                  <a:pt x="4017" y="2552"/>
                </a:lnTo>
                <a:lnTo>
                  <a:pt x="4037" y="2640"/>
                </a:lnTo>
                <a:lnTo>
                  <a:pt x="4066" y="2708"/>
                </a:lnTo>
                <a:lnTo>
                  <a:pt x="4124" y="2776"/>
                </a:lnTo>
                <a:lnTo>
                  <a:pt x="4192" y="2834"/>
                </a:lnTo>
                <a:lnTo>
                  <a:pt x="4260" y="2873"/>
                </a:lnTo>
                <a:lnTo>
                  <a:pt x="4347" y="2892"/>
                </a:lnTo>
                <a:close/>
                <a:moveTo>
                  <a:pt x="5143" y="6249"/>
                </a:moveTo>
                <a:lnTo>
                  <a:pt x="5143" y="5958"/>
                </a:lnTo>
                <a:lnTo>
                  <a:pt x="5133" y="5890"/>
                </a:lnTo>
                <a:lnTo>
                  <a:pt x="5104" y="5851"/>
                </a:lnTo>
                <a:lnTo>
                  <a:pt x="5055" y="5822"/>
                </a:lnTo>
                <a:lnTo>
                  <a:pt x="5007" y="5812"/>
                </a:lnTo>
                <a:lnTo>
                  <a:pt x="1864" y="5812"/>
                </a:lnTo>
                <a:lnTo>
                  <a:pt x="1796" y="5822"/>
                </a:lnTo>
                <a:lnTo>
                  <a:pt x="1747" y="5851"/>
                </a:lnTo>
                <a:lnTo>
                  <a:pt x="1718" y="5890"/>
                </a:lnTo>
                <a:lnTo>
                  <a:pt x="1708" y="5958"/>
                </a:lnTo>
                <a:lnTo>
                  <a:pt x="1708" y="6249"/>
                </a:lnTo>
                <a:lnTo>
                  <a:pt x="1718" y="6307"/>
                </a:lnTo>
                <a:lnTo>
                  <a:pt x="1747" y="6355"/>
                </a:lnTo>
                <a:lnTo>
                  <a:pt x="1796" y="6375"/>
                </a:lnTo>
                <a:lnTo>
                  <a:pt x="1825" y="6384"/>
                </a:lnTo>
                <a:lnTo>
                  <a:pt x="1864" y="6384"/>
                </a:lnTo>
                <a:lnTo>
                  <a:pt x="5007" y="6384"/>
                </a:lnTo>
                <a:lnTo>
                  <a:pt x="5055" y="6375"/>
                </a:lnTo>
                <a:lnTo>
                  <a:pt x="5104" y="6355"/>
                </a:lnTo>
                <a:lnTo>
                  <a:pt x="5133" y="6307"/>
                </a:lnTo>
                <a:close/>
                <a:moveTo>
                  <a:pt x="5143" y="5084"/>
                </a:moveTo>
                <a:lnTo>
                  <a:pt x="5143" y="4793"/>
                </a:lnTo>
                <a:lnTo>
                  <a:pt x="5133" y="4735"/>
                </a:lnTo>
                <a:lnTo>
                  <a:pt x="5104" y="4696"/>
                </a:lnTo>
                <a:lnTo>
                  <a:pt x="5055" y="4658"/>
                </a:lnTo>
                <a:lnTo>
                  <a:pt x="5007" y="4648"/>
                </a:lnTo>
                <a:lnTo>
                  <a:pt x="1864" y="4648"/>
                </a:lnTo>
                <a:lnTo>
                  <a:pt x="1825" y="4658"/>
                </a:lnTo>
                <a:lnTo>
                  <a:pt x="1796" y="4658"/>
                </a:lnTo>
                <a:lnTo>
                  <a:pt x="1747" y="4696"/>
                </a:lnTo>
                <a:lnTo>
                  <a:pt x="1718" y="4735"/>
                </a:lnTo>
                <a:lnTo>
                  <a:pt x="1708" y="4793"/>
                </a:lnTo>
                <a:lnTo>
                  <a:pt x="1708" y="5084"/>
                </a:lnTo>
                <a:lnTo>
                  <a:pt x="1718" y="5143"/>
                </a:lnTo>
                <a:lnTo>
                  <a:pt x="1747" y="5191"/>
                </a:lnTo>
                <a:lnTo>
                  <a:pt x="1796" y="5220"/>
                </a:lnTo>
                <a:lnTo>
                  <a:pt x="1825" y="5220"/>
                </a:lnTo>
                <a:lnTo>
                  <a:pt x="1864" y="5230"/>
                </a:lnTo>
                <a:lnTo>
                  <a:pt x="5007" y="5230"/>
                </a:lnTo>
                <a:lnTo>
                  <a:pt x="5055" y="5220"/>
                </a:lnTo>
                <a:lnTo>
                  <a:pt x="5104" y="5191"/>
                </a:lnTo>
                <a:lnTo>
                  <a:pt x="5133" y="5143"/>
                </a:lnTo>
                <a:close/>
                <a:moveTo>
                  <a:pt x="5143" y="3920"/>
                </a:moveTo>
                <a:lnTo>
                  <a:pt x="5143" y="3629"/>
                </a:lnTo>
                <a:lnTo>
                  <a:pt x="5133" y="3571"/>
                </a:lnTo>
                <a:lnTo>
                  <a:pt x="5104" y="3532"/>
                </a:lnTo>
                <a:lnTo>
                  <a:pt x="5055" y="3503"/>
                </a:lnTo>
                <a:lnTo>
                  <a:pt x="5007" y="3493"/>
                </a:lnTo>
                <a:lnTo>
                  <a:pt x="1864" y="3493"/>
                </a:lnTo>
                <a:lnTo>
                  <a:pt x="1825" y="3493"/>
                </a:lnTo>
                <a:lnTo>
                  <a:pt x="1796" y="3503"/>
                </a:lnTo>
                <a:lnTo>
                  <a:pt x="1747" y="3532"/>
                </a:lnTo>
                <a:lnTo>
                  <a:pt x="1718" y="3571"/>
                </a:lnTo>
                <a:lnTo>
                  <a:pt x="1708" y="3629"/>
                </a:lnTo>
                <a:lnTo>
                  <a:pt x="1708" y="3920"/>
                </a:lnTo>
                <a:lnTo>
                  <a:pt x="1718" y="3988"/>
                </a:lnTo>
                <a:lnTo>
                  <a:pt x="1747" y="4037"/>
                </a:lnTo>
                <a:lnTo>
                  <a:pt x="1796" y="4056"/>
                </a:lnTo>
                <a:lnTo>
                  <a:pt x="1864" y="4066"/>
                </a:lnTo>
                <a:lnTo>
                  <a:pt x="5007" y="4066"/>
                </a:lnTo>
                <a:lnTo>
                  <a:pt x="5055" y="4056"/>
                </a:lnTo>
                <a:lnTo>
                  <a:pt x="5104" y="4037"/>
                </a:lnTo>
                <a:lnTo>
                  <a:pt x="5133" y="3988"/>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 name="Google Shape;313;g5eb17ca0f3_0_72">
            <a:extLst>
              <a:ext uri="{C183D7F6-B498-43B3-948B-1728B52AA6E4}">
                <adec:decorative xmlns:adec="http://schemas.microsoft.com/office/drawing/2017/decorative" val="1"/>
              </a:ext>
            </a:extLst>
          </p:cNvPr>
          <p:cNvSpPr/>
          <p:nvPr/>
        </p:nvSpPr>
        <p:spPr>
          <a:xfrm>
            <a:off x="4452128" y="2218896"/>
            <a:ext cx="460478" cy="428612"/>
          </a:xfrm>
          <a:custGeom>
            <a:avLst/>
            <a:gdLst/>
            <a:ahLst/>
            <a:cxnLst/>
            <a:rect l="l" t="t" r="r" b="b"/>
            <a:pathLst>
              <a:path w="8587" h="7995" extrusionOk="0">
                <a:moveTo>
                  <a:pt x="3668" y="4813"/>
                </a:moveTo>
                <a:lnTo>
                  <a:pt x="3745" y="4735"/>
                </a:lnTo>
                <a:lnTo>
                  <a:pt x="3813" y="4638"/>
                </a:lnTo>
                <a:lnTo>
                  <a:pt x="3872" y="4541"/>
                </a:lnTo>
                <a:lnTo>
                  <a:pt x="3920" y="4444"/>
                </a:lnTo>
                <a:lnTo>
                  <a:pt x="3969" y="4337"/>
                </a:lnTo>
                <a:lnTo>
                  <a:pt x="3978" y="4231"/>
                </a:lnTo>
                <a:lnTo>
                  <a:pt x="3998" y="4114"/>
                </a:lnTo>
                <a:lnTo>
                  <a:pt x="4007" y="3988"/>
                </a:lnTo>
                <a:lnTo>
                  <a:pt x="3998" y="3872"/>
                </a:lnTo>
                <a:lnTo>
                  <a:pt x="3978" y="3765"/>
                </a:lnTo>
                <a:lnTo>
                  <a:pt x="3969" y="3649"/>
                </a:lnTo>
                <a:lnTo>
                  <a:pt x="3920" y="3552"/>
                </a:lnTo>
                <a:lnTo>
                  <a:pt x="3872" y="3455"/>
                </a:lnTo>
                <a:lnTo>
                  <a:pt x="3813" y="3348"/>
                </a:lnTo>
                <a:lnTo>
                  <a:pt x="3745" y="3261"/>
                </a:lnTo>
                <a:lnTo>
                  <a:pt x="3668" y="3173"/>
                </a:lnTo>
                <a:lnTo>
                  <a:pt x="3581" y="3096"/>
                </a:lnTo>
                <a:lnTo>
                  <a:pt x="3493" y="3028"/>
                </a:lnTo>
                <a:lnTo>
                  <a:pt x="3396" y="2960"/>
                </a:lnTo>
                <a:lnTo>
                  <a:pt x="3299" y="2921"/>
                </a:lnTo>
                <a:lnTo>
                  <a:pt x="3192" y="2882"/>
                </a:lnTo>
                <a:lnTo>
                  <a:pt x="3095" y="2853"/>
                </a:lnTo>
                <a:lnTo>
                  <a:pt x="2969" y="2834"/>
                </a:lnTo>
                <a:lnTo>
                  <a:pt x="2863" y="2834"/>
                </a:lnTo>
                <a:lnTo>
                  <a:pt x="2746" y="2834"/>
                </a:lnTo>
                <a:lnTo>
                  <a:pt x="2640" y="2853"/>
                </a:lnTo>
                <a:lnTo>
                  <a:pt x="2523" y="2882"/>
                </a:lnTo>
                <a:lnTo>
                  <a:pt x="2426" y="2921"/>
                </a:lnTo>
                <a:lnTo>
                  <a:pt x="2319" y="2960"/>
                </a:lnTo>
                <a:lnTo>
                  <a:pt x="2232" y="3028"/>
                </a:lnTo>
                <a:lnTo>
                  <a:pt x="2135" y="3096"/>
                </a:lnTo>
                <a:lnTo>
                  <a:pt x="2048" y="3173"/>
                </a:lnTo>
                <a:lnTo>
                  <a:pt x="1970" y="3261"/>
                </a:lnTo>
                <a:lnTo>
                  <a:pt x="1902" y="3348"/>
                </a:lnTo>
                <a:lnTo>
                  <a:pt x="1844" y="3455"/>
                </a:lnTo>
                <a:lnTo>
                  <a:pt x="1805" y="3552"/>
                </a:lnTo>
                <a:lnTo>
                  <a:pt x="1766" y="3649"/>
                </a:lnTo>
                <a:lnTo>
                  <a:pt x="1737" y="3765"/>
                </a:lnTo>
                <a:lnTo>
                  <a:pt x="1718" y="3872"/>
                </a:lnTo>
                <a:lnTo>
                  <a:pt x="1718" y="3988"/>
                </a:lnTo>
                <a:lnTo>
                  <a:pt x="1718" y="4114"/>
                </a:lnTo>
                <a:lnTo>
                  <a:pt x="1737" y="4231"/>
                </a:lnTo>
                <a:lnTo>
                  <a:pt x="1766" y="4337"/>
                </a:lnTo>
                <a:lnTo>
                  <a:pt x="1805" y="4444"/>
                </a:lnTo>
                <a:lnTo>
                  <a:pt x="1844" y="4541"/>
                </a:lnTo>
                <a:lnTo>
                  <a:pt x="1902" y="4638"/>
                </a:lnTo>
                <a:lnTo>
                  <a:pt x="1970" y="4735"/>
                </a:lnTo>
                <a:lnTo>
                  <a:pt x="2048" y="4813"/>
                </a:lnTo>
                <a:lnTo>
                  <a:pt x="2135" y="4900"/>
                </a:lnTo>
                <a:lnTo>
                  <a:pt x="2232" y="4958"/>
                </a:lnTo>
                <a:lnTo>
                  <a:pt x="2319" y="5026"/>
                </a:lnTo>
                <a:lnTo>
                  <a:pt x="2426" y="5075"/>
                </a:lnTo>
                <a:lnTo>
                  <a:pt x="2523" y="5114"/>
                </a:lnTo>
                <a:lnTo>
                  <a:pt x="2640" y="5133"/>
                </a:lnTo>
                <a:lnTo>
                  <a:pt x="2746" y="5152"/>
                </a:lnTo>
                <a:lnTo>
                  <a:pt x="2863" y="5152"/>
                </a:lnTo>
                <a:lnTo>
                  <a:pt x="2969" y="5152"/>
                </a:lnTo>
                <a:lnTo>
                  <a:pt x="3095" y="5133"/>
                </a:lnTo>
                <a:lnTo>
                  <a:pt x="3192" y="5114"/>
                </a:lnTo>
                <a:lnTo>
                  <a:pt x="3299" y="5075"/>
                </a:lnTo>
                <a:lnTo>
                  <a:pt x="3396" y="5026"/>
                </a:lnTo>
                <a:lnTo>
                  <a:pt x="3493" y="4958"/>
                </a:lnTo>
                <a:lnTo>
                  <a:pt x="3581" y="4900"/>
                </a:lnTo>
                <a:close/>
                <a:moveTo>
                  <a:pt x="7442" y="6316"/>
                </a:moveTo>
                <a:lnTo>
                  <a:pt x="7432" y="6200"/>
                </a:lnTo>
                <a:lnTo>
                  <a:pt x="7393" y="6103"/>
                </a:lnTo>
                <a:lnTo>
                  <a:pt x="7335" y="5996"/>
                </a:lnTo>
                <a:lnTo>
                  <a:pt x="7267" y="5909"/>
                </a:lnTo>
                <a:lnTo>
                  <a:pt x="7170" y="5831"/>
                </a:lnTo>
                <a:lnTo>
                  <a:pt x="7083" y="5783"/>
                </a:lnTo>
                <a:lnTo>
                  <a:pt x="6976" y="5754"/>
                </a:lnTo>
                <a:lnTo>
                  <a:pt x="6860" y="5744"/>
                </a:lnTo>
                <a:lnTo>
                  <a:pt x="6753" y="5754"/>
                </a:lnTo>
                <a:lnTo>
                  <a:pt x="6646" y="5783"/>
                </a:lnTo>
                <a:lnTo>
                  <a:pt x="6549" y="5831"/>
                </a:lnTo>
                <a:lnTo>
                  <a:pt x="6462" y="5909"/>
                </a:lnTo>
                <a:lnTo>
                  <a:pt x="6394" y="5996"/>
                </a:lnTo>
                <a:lnTo>
                  <a:pt x="6336" y="6103"/>
                </a:lnTo>
                <a:lnTo>
                  <a:pt x="6297" y="6200"/>
                </a:lnTo>
                <a:lnTo>
                  <a:pt x="6297" y="6316"/>
                </a:lnTo>
                <a:lnTo>
                  <a:pt x="6297" y="6433"/>
                </a:lnTo>
                <a:lnTo>
                  <a:pt x="6336" y="6540"/>
                </a:lnTo>
                <a:lnTo>
                  <a:pt x="6384" y="6637"/>
                </a:lnTo>
                <a:lnTo>
                  <a:pt x="6462" y="6734"/>
                </a:lnTo>
                <a:lnTo>
                  <a:pt x="6549" y="6802"/>
                </a:lnTo>
                <a:lnTo>
                  <a:pt x="6646" y="6860"/>
                </a:lnTo>
                <a:lnTo>
                  <a:pt x="6753" y="6889"/>
                </a:lnTo>
                <a:lnTo>
                  <a:pt x="6860" y="6899"/>
                </a:lnTo>
                <a:lnTo>
                  <a:pt x="6976" y="6889"/>
                </a:lnTo>
                <a:lnTo>
                  <a:pt x="7083" y="6860"/>
                </a:lnTo>
                <a:lnTo>
                  <a:pt x="7180" y="6802"/>
                </a:lnTo>
                <a:lnTo>
                  <a:pt x="7277" y="6734"/>
                </a:lnTo>
                <a:lnTo>
                  <a:pt x="7345" y="6637"/>
                </a:lnTo>
                <a:lnTo>
                  <a:pt x="7393" y="6540"/>
                </a:lnTo>
                <a:lnTo>
                  <a:pt x="7432" y="6433"/>
                </a:lnTo>
                <a:close/>
                <a:moveTo>
                  <a:pt x="7442" y="1670"/>
                </a:moveTo>
                <a:lnTo>
                  <a:pt x="7432" y="1563"/>
                </a:lnTo>
                <a:lnTo>
                  <a:pt x="7393" y="1456"/>
                </a:lnTo>
                <a:lnTo>
                  <a:pt x="7335" y="1349"/>
                </a:lnTo>
                <a:lnTo>
                  <a:pt x="7267" y="1262"/>
                </a:lnTo>
                <a:lnTo>
                  <a:pt x="7170" y="1184"/>
                </a:lnTo>
                <a:lnTo>
                  <a:pt x="7083" y="1126"/>
                </a:lnTo>
                <a:lnTo>
                  <a:pt x="6976" y="1107"/>
                </a:lnTo>
                <a:lnTo>
                  <a:pt x="6860" y="1097"/>
                </a:lnTo>
                <a:lnTo>
                  <a:pt x="6753" y="1107"/>
                </a:lnTo>
                <a:lnTo>
                  <a:pt x="6646" y="1126"/>
                </a:lnTo>
                <a:lnTo>
                  <a:pt x="6549" y="1184"/>
                </a:lnTo>
                <a:lnTo>
                  <a:pt x="6462" y="1262"/>
                </a:lnTo>
                <a:lnTo>
                  <a:pt x="6394" y="1349"/>
                </a:lnTo>
                <a:lnTo>
                  <a:pt x="6336" y="1456"/>
                </a:lnTo>
                <a:lnTo>
                  <a:pt x="6297" y="1563"/>
                </a:lnTo>
                <a:lnTo>
                  <a:pt x="6297" y="1670"/>
                </a:lnTo>
                <a:lnTo>
                  <a:pt x="6297" y="1786"/>
                </a:lnTo>
                <a:lnTo>
                  <a:pt x="6336" y="1893"/>
                </a:lnTo>
                <a:lnTo>
                  <a:pt x="6384" y="1990"/>
                </a:lnTo>
                <a:lnTo>
                  <a:pt x="6462" y="2087"/>
                </a:lnTo>
                <a:lnTo>
                  <a:pt x="6549" y="2155"/>
                </a:lnTo>
                <a:lnTo>
                  <a:pt x="6646" y="2213"/>
                </a:lnTo>
                <a:lnTo>
                  <a:pt x="6753" y="2242"/>
                </a:lnTo>
                <a:lnTo>
                  <a:pt x="6860" y="2252"/>
                </a:lnTo>
                <a:lnTo>
                  <a:pt x="6976" y="2242"/>
                </a:lnTo>
                <a:lnTo>
                  <a:pt x="7083" y="2213"/>
                </a:lnTo>
                <a:lnTo>
                  <a:pt x="7180" y="2155"/>
                </a:lnTo>
                <a:lnTo>
                  <a:pt x="7277" y="2087"/>
                </a:lnTo>
                <a:lnTo>
                  <a:pt x="7345" y="1990"/>
                </a:lnTo>
                <a:lnTo>
                  <a:pt x="7393" y="1893"/>
                </a:lnTo>
                <a:lnTo>
                  <a:pt x="7432" y="1786"/>
                </a:lnTo>
                <a:close/>
                <a:moveTo>
                  <a:pt x="5725" y="3581"/>
                </a:moveTo>
                <a:lnTo>
                  <a:pt x="5725" y="4425"/>
                </a:lnTo>
                <a:lnTo>
                  <a:pt x="5715" y="4464"/>
                </a:lnTo>
                <a:lnTo>
                  <a:pt x="5686" y="4512"/>
                </a:lnTo>
                <a:lnTo>
                  <a:pt x="5647" y="4541"/>
                </a:lnTo>
                <a:lnTo>
                  <a:pt x="5618" y="4561"/>
                </a:lnTo>
                <a:lnTo>
                  <a:pt x="4929" y="4667"/>
                </a:lnTo>
                <a:lnTo>
                  <a:pt x="4861" y="4832"/>
                </a:lnTo>
                <a:lnTo>
                  <a:pt x="4822" y="4919"/>
                </a:lnTo>
                <a:lnTo>
                  <a:pt x="4784" y="5007"/>
                </a:lnTo>
                <a:lnTo>
                  <a:pt x="4861" y="5123"/>
                </a:lnTo>
                <a:lnTo>
                  <a:pt x="4958" y="5259"/>
                </a:lnTo>
                <a:lnTo>
                  <a:pt x="5065" y="5385"/>
                </a:lnTo>
                <a:lnTo>
                  <a:pt x="5181" y="5531"/>
                </a:lnTo>
                <a:lnTo>
                  <a:pt x="5210" y="5579"/>
                </a:lnTo>
                <a:lnTo>
                  <a:pt x="5220" y="5618"/>
                </a:lnTo>
                <a:lnTo>
                  <a:pt x="5210" y="5676"/>
                </a:lnTo>
                <a:lnTo>
                  <a:pt x="5181" y="5715"/>
                </a:lnTo>
                <a:lnTo>
                  <a:pt x="5152" y="5754"/>
                </a:lnTo>
                <a:lnTo>
                  <a:pt x="5133" y="5783"/>
                </a:lnTo>
                <a:lnTo>
                  <a:pt x="5045" y="5880"/>
                </a:lnTo>
                <a:lnTo>
                  <a:pt x="4939" y="5987"/>
                </a:lnTo>
                <a:lnTo>
                  <a:pt x="4813" y="6113"/>
                </a:lnTo>
                <a:lnTo>
                  <a:pt x="4754" y="6181"/>
                </a:lnTo>
                <a:lnTo>
                  <a:pt x="4696" y="6239"/>
                </a:lnTo>
                <a:lnTo>
                  <a:pt x="4638" y="6278"/>
                </a:lnTo>
                <a:lnTo>
                  <a:pt x="4599" y="6316"/>
                </a:lnTo>
                <a:lnTo>
                  <a:pt x="4551" y="6346"/>
                </a:lnTo>
                <a:lnTo>
                  <a:pt x="4522" y="6365"/>
                </a:lnTo>
                <a:lnTo>
                  <a:pt x="4483" y="6384"/>
                </a:lnTo>
                <a:lnTo>
                  <a:pt x="4463" y="6384"/>
                </a:lnTo>
                <a:lnTo>
                  <a:pt x="4425" y="6375"/>
                </a:lnTo>
                <a:lnTo>
                  <a:pt x="4366" y="6355"/>
                </a:lnTo>
                <a:lnTo>
                  <a:pt x="3852" y="5948"/>
                </a:lnTo>
                <a:lnTo>
                  <a:pt x="3687" y="6025"/>
                </a:lnTo>
                <a:lnTo>
                  <a:pt x="3513" y="6093"/>
                </a:lnTo>
                <a:lnTo>
                  <a:pt x="3493" y="6210"/>
                </a:lnTo>
                <a:lnTo>
                  <a:pt x="3484" y="6316"/>
                </a:lnTo>
                <a:lnTo>
                  <a:pt x="3474" y="6413"/>
                </a:lnTo>
                <a:lnTo>
                  <a:pt x="3464" y="6511"/>
                </a:lnTo>
                <a:lnTo>
                  <a:pt x="3454" y="6598"/>
                </a:lnTo>
                <a:lnTo>
                  <a:pt x="3445" y="6666"/>
                </a:lnTo>
                <a:lnTo>
                  <a:pt x="3425" y="6734"/>
                </a:lnTo>
                <a:lnTo>
                  <a:pt x="3416" y="6782"/>
                </a:lnTo>
                <a:lnTo>
                  <a:pt x="3387" y="6840"/>
                </a:lnTo>
                <a:lnTo>
                  <a:pt x="3357" y="6869"/>
                </a:lnTo>
                <a:lnTo>
                  <a:pt x="3319" y="6899"/>
                </a:lnTo>
                <a:lnTo>
                  <a:pt x="3280" y="6899"/>
                </a:lnTo>
                <a:lnTo>
                  <a:pt x="2445" y="6899"/>
                </a:lnTo>
                <a:lnTo>
                  <a:pt x="2397" y="6889"/>
                </a:lnTo>
                <a:lnTo>
                  <a:pt x="2358" y="6869"/>
                </a:lnTo>
                <a:lnTo>
                  <a:pt x="2319" y="6831"/>
                </a:lnTo>
                <a:lnTo>
                  <a:pt x="2310" y="6782"/>
                </a:lnTo>
                <a:lnTo>
                  <a:pt x="2213" y="6093"/>
                </a:lnTo>
                <a:lnTo>
                  <a:pt x="2135" y="6064"/>
                </a:lnTo>
                <a:lnTo>
                  <a:pt x="2048" y="6035"/>
                </a:lnTo>
                <a:lnTo>
                  <a:pt x="1970" y="5996"/>
                </a:lnTo>
                <a:lnTo>
                  <a:pt x="1873" y="5948"/>
                </a:lnTo>
                <a:lnTo>
                  <a:pt x="1340" y="6355"/>
                </a:lnTo>
                <a:lnTo>
                  <a:pt x="1310" y="6375"/>
                </a:lnTo>
                <a:lnTo>
                  <a:pt x="1262" y="6384"/>
                </a:lnTo>
                <a:lnTo>
                  <a:pt x="1213" y="6375"/>
                </a:lnTo>
                <a:lnTo>
                  <a:pt x="1155" y="6346"/>
                </a:lnTo>
                <a:lnTo>
                  <a:pt x="1010" y="6210"/>
                </a:lnTo>
                <a:lnTo>
                  <a:pt x="884" y="6084"/>
                </a:lnTo>
                <a:lnTo>
                  <a:pt x="777" y="5958"/>
                </a:lnTo>
                <a:lnTo>
                  <a:pt x="680" y="5870"/>
                </a:lnTo>
                <a:lnTo>
                  <a:pt x="612" y="5783"/>
                </a:lnTo>
                <a:lnTo>
                  <a:pt x="563" y="5715"/>
                </a:lnTo>
                <a:lnTo>
                  <a:pt x="525" y="5657"/>
                </a:lnTo>
                <a:lnTo>
                  <a:pt x="515" y="5618"/>
                </a:lnTo>
                <a:lnTo>
                  <a:pt x="525" y="5589"/>
                </a:lnTo>
                <a:lnTo>
                  <a:pt x="554" y="5540"/>
                </a:lnTo>
                <a:lnTo>
                  <a:pt x="583" y="5502"/>
                </a:lnTo>
                <a:lnTo>
                  <a:pt x="622" y="5443"/>
                </a:lnTo>
                <a:lnTo>
                  <a:pt x="670" y="5375"/>
                </a:lnTo>
                <a:lnTo>
                  <a:pt x="738" y="5298"/>
                </a:lnTo>
                <a:lnTo>
                  <a:pt x="806" y="5220"/>
                </a:lnTo>
                <a:lnTo>
                  <a:pt x="854" y="5133"/>
                </a:lnTo>
                <a:lnTo>
                  <a:pt x="903" y="5075"/>
                </a:lnTo>
                <a:lnTo>
                  <a:pt x="951" y="5016"/>
                </a:lnTo>
                <a:lnTo>
                  <a:pt x="893" y="4929"/>
                </a:lnTo>
                <a:lnTo>
                  <a:pt x="854" y="4822"/>
                </a:lnTo>
                <a:lnTo>
                  <a:pt x="816" y="4735"/>
                </a:lnTo>
                <a:lnTo>
                  <a:pt x="796" y="4648"/>
                </a:lnTo>
                <a:lnTo>
                  <a:pt x="107" y="4541"/>
                </a:lnTo>
                <a:lnTo>
                  <a:pt x="69" y="4522"/>
                </a:lnTo>
                <a:lnTo>
                  <a:pt x="30" y="4493"/>
                </a:lnTo>
                <a:lnTo>
                  <a:pt x="10" y="4454"/>
                </a:lnTo>
                <a:lnTo>
                  <a:pt x="1" y="4415"/>
                </a:lnTo>
                <a:lnTo>
                  <a:pt x="1" y="3571"/>
                </a:lnTo>
                <a:lnTo>
                  <a:pt x="10" y="3522"/>
                </a:lnTo>
                <a:lnTo>
                  <a:pt x="30" y="3474"/>
                </a:lnTo>
                <a:lnTo>
                  <a:pt x="69" y="3455"/>
                </a:lnTo>
                <a:lnTo>
                  <a:pt x="107" y="3435"/>
                </a:lnTo>
                <a:lnTo>
                  <a:pt x="806" y="3319"/>
                </a:lnTo>
                <a:lnTo>
                  <a:pt x="854" y="3154"/>
                </a:lnTo>
                <a:lnTo>
                  <a:pt x="893" y="3076"/>
                </a:lnTo>
                <a:lnTo>
                  <a:pt x="942" y="2979"/>
                </a:lnTo>
                <a:lnTo>
                  <a:pt x="854" y="2863"/>
                </a:lnTo>
                <a:lnTo>
                  <a:pt x="767" y="2746"/>
                </a:lnTo>
                <a:lnTo>
                  <a:pt x="651" y="2611"/>
                </a:lnTo>
                <a:lnTo>
                  <a:pt x="534" y="2455"/>
                </a:lnTo>
                <a:lnTo>
                  <a:pt x="515" y="2417"/>
                </a:lnTo>
                <a:lnTo>
                  <a:pt x="505" y="2368"/>
                </a:lnTo>
                <a:lnTo>
                  <a:pt x="515" y="2310"/>
                </a:lnTo>
                <a:lnTo>
                  <a:pt x="534" y="2281"/>
                </a:lnTo>
                <a:lnTo>
                  <a:pt x="602" y="2193"/>
                </a:lnTo>
                <a:lnTo>
                  <a:pt x="680" y="2106"/>
                </a:lnTo>
                <a:lnTo>
                  <a:pt x="787" y="1990"/>
                </a:lnTo>
                <a:lnTo>
                  <a:pt x="903" y="1873"/>
                </a:lnTo>
                <a:lnTo>
                  <a:pt x="971" y="1805"/>
                </a:lnTo>
                <a:lnTo>
                  <a:pt x="1029" y="1757"/>
                </a:lnTo>
                <a:lnTo>
                  <a:pt x="1078" y="1708"/>
                </a:lnTo>
                <a:lnTo>
                  <a:pt x="1136" y="1670"/>
                </a:lnTo>
                <a:lnTo>
                  <a:pt x="1165" y="1640"/>
                </a:lnTo>
                <a:lnTo>
                  <a:pt x="1204" y="1621"/>
                </a:lnTo>
                <a:lnTo>
                  <a:pt x="1233" y="1611"/>
                </a:lnTo>
                <a:lnTo>
                  <a:pt x="1262" y="1611"/>
                </a:lnTo>
                <a:lnTo>
                  <a:pt x="1310" y="1621"/>
                </a:lnTo>
                <a:lnTo>
                  <a:pt x="1349" y="1631"/>
                </a:lnTo>
                <a:lnTo>
                  <a:pt x="1863" y="2048"/>
                </a:lnTo>
                <a:lnTo>
                  <a:pt x="2028" y="1961"/>
                </a:lnTo>
                <a:lnTo>
                  <a:pt x="2213" y="1902"/>
                </a:lnTo>
                <a:lnTo>
                  <a:pt x="2222" y="1786"/>
                </a:lnTo>
                <a:lnTo>
                  <a:pt x="2232" y="1670"/>
                </a:lnTo>
                <a:lnTo>
                  <a:pt x="2251" y="1573"/>
                </a:lnTo>
                <a:lnTo>
                  <a:pt x="2261" y="1475"/>
                </a:lnTo>
                <a:lnTo>
                  <a:pt x="2271" y="1398"/>
                </a:lnTo>
                <a:lnTo>
                  <a:pt x="2290" y="1320"/>
                </a:lnTo>
                <a:lnTo>
                  <a:pt x="2300" y="1262"/>
                </a:lnTo>
                <a:lnTo>
                  <a:pt x="2310" y="1204"/>
                </a:lnTo>
                <a:lnTo>
                  <a:pt x="2329" y="1155"/>
                </a:lnTo>
                <a:lnTo>
                  <a:pt x="2358" y="1126"/>
                </a:lnTo>
                <a:lnTo>
                  <a:pt x="2397" y="1107"/>
                </a:lnTo>
                <a:lnTo>
                  <a:pt x="2445" y="1097"/>
                </a:lnTo>
                <a:lnTo>
                  <a:pt x="3280" y="1097"/>
                </a:lnTo>
                <a:lnTo>
                  <a:pt x="3319" y="1107"/>
                </a:lnTo>
                <a:lnTo>
                  <a:pt x="3367" y="1126"/>
                </a:lnTo>
                <a:lnTo>
                  <a:pt x="3396" y="1155"/>
                </a:lnTo>
                <a:lnTo>
                  <a:pt x="3416" y="1204"/>
                </a:lnTo>
                <a:lnTo>
                  <a:pt x="3513" y="1902"/>
                </a:lnTo>
                <a:lnTo>
                  <a:pt x="3590" y="1931"/>
                </a:lnTo>
                <a:lnTo>
                  <a:pt x="3668" y="1951"/>
                </a:lnTo>
                <a:lnTo>
                  <a:pt x="3765" y="1990"/>
                </a:lnTo>
                <a:lnTo>
                  <a:pt x="3842" y="2038"/>
                </a:lnTo>
                <a:lnTo>
                  <a:pt x="4376" y="1631"/>
                </a:lnTo>
                <a:lnTo>
                  <a:pt x="4415" y="1621"/>
                </a:lnTo>
                <a:lnTo>
                  <a:pt x="4463" y="1611"/>
                </a:lnTo>
                <a:lnTo>
                  <a:pt x="4512" y="1621"/>
                </a:lnTo>
                <a:lnTo>
                  <a:pt x="4560" y="1640"/>
                </a:lnTo>
                <a:lnTo>
                  <a:pt x="4706" y="1786"/>
                </a:lnTo>
                <a:lnTo>
                  <a:pt x="4842" y="1912"/>
                </a:lnTo>
                <a:lnTo>
                  <a:pt x="4958" y="2019"/>
                </a:lnTo>
                <a:lnTo>
                  <a:pt x="5045" y="2125"/>
                </a:lnTo>
                <a:lnTo>
                  <a:pt x="5113" y="2203"/>
                </a:lnTo>
                <a:lnTo>
                  <a:pt x="5162" y="2281"/>
                </a:lnTo>
                <a:lnTo>
                  <a:pt x="5191" y="2329"/>
                </a:lnTo>
                <a:lnTo>
                  <a:pt x="5201" y="2368"/>
                </a:lnTo>
                <a:lnTo>
                  <a:pt x="5191" y="2407"/>
                </a:lnTo>
                <a:lnTo>
                  <a:pt x="5172" y="2455"/>
                </a:lnTo>
                <a:lnTo>
                  <a:pt x="5133" y="2494"/>
                </a:lnTo>
                <a:lnTo>
                  <a:pt x="5104" y="2552"/>
                </a:lnTo>
                <a:lnTo>
                  <a:pt x="5045" y="2620"/>
                </a:lnTo>
                <a:lnTo>
                  <a:pt x="4978" y="2698"/>
                </a:lnTo>
                <a:lnTo>
                  <a:pt x="4929" y="2785"/>
                </a:lnTo>
                <a:lnTo>
                  <a:pt x="4871" y="2853"/>
                </a:lnTo>
                <a:lnTo>
                  <a:pt x="4813" y="2921"/>
                </a:lnTo>
                <a:lnTo>
                  <a:pt x="4784" y="2970"/>
                </a:lnTo>
                <a:lnTo>
                  <a:pt x="4832" y="3076"/>
                </a:lnTo>
                <a:lnTo>
                  <a:pt x="4871" y="3173"/>
                </a:lnTo>
                <a:lnTo>
                  <a:pt x="4910" y="3261"/>
                </a:lnTo>
                <a:lnTo>
                  <a:pt x="4939" y="3338"/>
                </a:lnTo>
                <a:lnTo>
                  <a:pt x="5618" y="3455"/>
                </a:lnTo>
                <a:lnTo>
                  <a:pt x="5647" y="3455"/>
                </a:lnTo>
                <a:lnTo>
                  <a:pt x="5686" y="3493"/>
                </a:lnTo>
                <a:lnTo>
                  <a:pt x="5715" y="3532"/>
                </a:lnTo>
                <a:close/>
                <a:moveTo>
                  <a:pt x="8586" y="5996"/>
                </a:moveTo>
                <a:lnTo>
                  <a:pt x="8586" y="6637"/>
                </a:lnTo>
                <a:lnTo>
                  <a:pt x="8577" y="6656"/>
                </a:lnTo>
                <a:lnTo>
                  <a:pt x="8538" y="6675"/>
                </a:lnTo>
                <a:lnTo>
                  <a:pt x="8480" y="6685"/>
                </a:lnTo>
                <a:lnTo>
                  <a:pt x="8422" y="6705"/>
                </a:lnTo>
                <a:lnTo>
                  <a:pt x="8315" y="6724"/>
                </a:lnTo>
                <a:lnTo>
                  <a:pt x="8208" y="6743"/>
                </a:lnTo>
                <a:lnTo>
                  <a:pt x="8072" y="6763"/>
                </a:lnTo>
                <a:lnTo>
                  <a:pt x="7917" y="6782"/>
                </a:lnTo>
                <a:lnTo>
                  <a:pt x="7859" y="6899"/>
                </a:lnTo>
                <a:lnTo>
                  <a:pt x="7781" y="7015"/>
                </a:lnTo>
                <a:lnTo>
                  <a:pt x="7830" y="7131"/>
                </a:lnTo>
                <a:lnTo>
                  <a:pt x="7878" y="7248"/>
                </a:lnTo>
                <a:lnTo>
                  <a:pt x="7917" y="7335"/>
                </a:lnTo>
                <a:lnTo>
                  <a:pt x="7956" y="7432"/>
                </a:lnTo>
                <a:lnTo>
                  <a:pt x="7975" y="7490"/>
                </a:lnTo>
                <a:lnTo>
                  <a:pt x="7995" y="7558"/>
                </a:lnTo>
                <a:lnTo>
                  <a:pt x="8004" y="7607"/>
                </a:lnTo>
                <a:lnTo>
                  <a:pt x="8004" y="7636"/>
                </a:lnTo>
                <a:lnTo>
                  <a:pt x="8004" y="7655"/>
                </a:lnTo>
                <a:lnTo>
                  <a:pt x="7985" y="7665"/>
                </a:lnTo>
                <a:lnTo>
                  <a:pt x="7859" y="7752"/>
                </a:lnTo>
                <a:lnTo>
                  <a:pt x="7752" y="7810"/>
                </a:lnTo>
                <a:lnTo>
                  <a:pt x="7655" y="7869"/>
                </a:lnTo>
                <a:lnTo>
                  <a:pt x="7587" y="7917"/>
                </a:lnTo>
                <a:lnTo>
                  <a:pt x="7519" y="7946"/>
                </a:lnTo>
                <a:lnTo>
                  <a:pt x="7471" y="7975"/>
                </a:lnTo>
                <a:lnTo>
                  <a:pt x="7451" y="7985"/>
                </a:lnTo>
                <a:lnTo>
                  <a:pt x="7442" y="7995"/>
                </a:lnTo>
                <a:lnTo>
                  <a:pt x="7432" y="7985"/>
                </a:lnTo>
                <a:lnTo>
                  <a:pt x="7413" y="7975"/>
                </a:lnTo>
                <a:lnTo>
                  <a:pt x="7393" y="7956"/>
                </a:lnTo>
                <a:lnTo>
                  <a:pt x="7364" y="7946"/>
                </a:lnTo>
                <a:lnTo>
                  <a:pt x="7335" y="7908"/>
                </a:lnTo>
                <a:lnTo>
                  <a:pt x="7306" y="7869"/>
                </a:lnTo>
                <a:lnTo>
                  <a:pt x="7277" y="7830"/>
                </a:lnTo>
                <a:lnTo>
                  <a:pt x="7228" y="7772"/>
                </a:lnTo>
                <a:lnTo>
                  <a:pt x="7151" y="7675"/>
                </a:lnTo>
                <a:lnTo>
                  <a:pt x="7092" y="7597"/>
                </a:lnTo>
                <a:lnTo>
                  <a:pt x="7034" y="7529"/>
                </a:lnTo>
                <a:lnTo>
                  <a:pt x="6995" y="7471"/>
                </a:lnTo>
                <a:lnTo>
                  <a:pt x="6928" y="7471"/>
                </a:lnTo>
                <a:lnTo>
                  <a:pt x="6860" y="7481"/>
                </a:lnTo>
                <a:lnTo>
                  <a:pt x="6801" y="7471"/>
                </a:lnTo>
                <a:lnTo>
                  <a:pt x="6733" y="7471"/>
                </a:lnTo>
                <a:lnTo>
                  <a:pt x="6695" y="7529"/>
                </a:lnTo>
                <a:lnTo>
                  <a:pt x="6636" y="7597"/>
                </a:lnTo>
                <a:lnTo>
                  <a:pt x="6578" y="7675"/>
                </a:lnTo>
                <a:lnTo>
                  <a:pt x="6491" y="7772"/>
                </a:lnTo>
                <a:lnTo>
                  <a:pt x="6462" y="7830"/>
                </a:lnTo>
                <a:lnTo>
                  <a:pt x="6423" y="7869"/>
                </a:lnTo>
                <a:lnTo>
                  <a:pt x="6394" y="7908"/>
                </a:lnTo>
                <a:lnTo>
                  <a:pt x="6365" y="7946"/>
                </a:lnTo>
                <a:lnTo>
                  <a:pt x="6336" y="7956"/>
                </a:lnTo>
                <a:lnTo>
                  <a:pt x="6316" y="7975"/>
                </a:lnTo>
                <a:lnTo>
                  <a:pt x="6297" y="7985"/>
                </a:lnTo>
                <a:lnTo>
                  <a:pt x="6297" y="7995"/>
                </a:lnTo>
                <a:lnTo>
                  <a:pt x="6287" y="7985"/>
                </a:lnTo>
                <a:lnTo>
                  <a:pt x="6258" y="7975"/>
                </a:lnTo>
                <a:lnTo>
                  <a:pt x="6210" y="7946"/>
                </a:lnTo>
                <a:lnTo>
                  <a:pt x="6142" y="7917"/>
                </a:lnTo>
                <a:lnTo>
                  <a:pt x="6074" y="7869"/>
                </a:lnTo>
                <a:lnTo>
                  <a:pt x="5977" y="7810"/>
                </a:lnTo>
                <a:lnTo>
                  <a:pt x="5870" y="7752"/>
                </a:lnTo>
                <a:lnTo>
                  <a:pt x="5744" y="7665"/>
                </a:lnTo>
                <a:lnTo>
                  <a:pt x="5725" y="7655"/>
                </a:lnTo>
                <a:lnTo>
                  <a:pt x="5725" y="7636"/>
                </a:lnTo>
                <a:lnTo>
                  <a:pt x="5725" y="7607"/>
                </a:lnTo>
                <a:lnTo>
                  <a:pt x="5734" y="7558"/>
                </a:lnTo>
                <a:lnTo>
                  <a:pt x="5754" y="7490"/>
                </a:lnTo>
                <a:lnTo>
                  <a:pt x="5783" y="7432"/>
                </a:lnTo>
                <a:lnTo>
                  <a:pt x="5802" y="7335"/>
                </a:lnTo>
                <a:lnTo>
                  <a:pt x="5851" y="7248"/>
                </a:lnTo>
                <a:lnTo>
                  <a:pt x="5899" y="7131"/>
                </a:lnTo>
                <a:lnTo>
                  <a:pt x="5957" y="7015"/>
                </a:lnTo>
                <a:lnTo>
                  <a:pt x="5880" y="6899"/>
                </a:lnTo>
                <a:lnTo>
                  <a:pt x="5812" y="6782"/>
                </a:lnTo>
                <a:lnTo>
                  <a:pt x="5657" y="6763"/>
                </a:lnTo>
                <a:lnTo>
                  <a:pt x="5521" y="6743"/>
                </a:lnTo>
                <a:lnTo>
                  <a:pt x="5404" y="6724"/>
                </a:lnTo>
                <a:lnTo>
                  <a:pt x="5307" y="6705"/>
                </a:lnTo>
                <a:lnTo>
                  <a:pt x="5239" y="6685"/>
                </a:lnTo>
                <a:lnTo>
                  <a:pt x="5191" y="6675"/>
                </a:lnTo>
                <a:lnTo>
                  <a:pt x="5152" y="6656"/>
                </a:lnTo>
                <a:lnTo>
                  <a:pt x="5142" y="6637"/>
                </a:lnTo>
                <a:lnTo>
                  <a:pt x="5142" y="5996"/>
                </a:lnTo>
                <a:lnTo>
                  <a:pt x="5152" y="5977"/>
                </a:lnTo>
                <a:lnTo>
                  <a:pt x="5191" y="5958"/>
                </a:lnTo>
                <a:lnTo>
                  <a:pt x="5239" y="5948"/>
                </a:lnTo>
                <a:lnTo>
                  <a:pt x="5307" y="5928"/>
                </a:lnTo>
                <a:lnTo>
                  <a:pt x="5404" y="5909"/>
                </a:lnTo>
                <a:lnTo>
                  <a:pt x="5521" y="5899"/>
                </a:lnTo>
                <a:lnTo>
                  <a:pt x="5657" y="5880"/>
                </a:lnTo>
                <a:lnTo>
                  <a:pt x="5812" y="5861"/>
                </a:lnTo>
                <a:lnTo>
                  <a:pt x="5880" y="5734"/>
                </a:lnTo>
                <a:lnTo>
                  <a:pt x="5957" y="5618"/>
                </a:lnTo>
                <a:lnTo>
                  <a:pt x="5899" y="5502"/>
                </a:lnTo>
                <a:lnTo>
                  <a:pt x="5851" y="5395"/>
                </a:lnTo>
                <a:lnTo>
                  <a:pt x="5802" y="5288"/>
                </a:lnTo>
                <a:lnTo>
                  <a:pt x="5783" y="5211"/>
                </a:lnTo>
                <a:lnTo>
                  <a:pt x="5754" y="5133"/>
                </a:lnTo>
                <a:lnTo>
                  <a:pt x="5734" y="5084"/>
                </a:lnTo>
                <a:lnTo>
                  <a:pt x="5725" y="5036"/>
                </a:lnTo>
                <a:lnTo>
                  <a:pt x="5725" y="4997"/>
                </a:lnTo>
                <a:lnTo>
                  <a:pt x="5725" y="4978"/>
                </a:lnTo>
                <a:lnTo>
                  <a:pt x="5744" y="4958"/>
                </a:lnTo>
                <a:lnTo>
                  <a:pt x="5754" y="4949"/>
                </a:lnTo>
                <a:lnTo>
                  <a:pt x="5792" y="4939"/>
                </a:lnTo>
                <a:lnTo>
                  <a:pt x="5831" y="4910"/>
                </a:lnTo>
                <a:lnTo>
                  <a:pt x="5899" y="4871"/>
                </a:lnTo>
                <a:lnTo>
                  <a:pt x="6025" y="4793"/>
                </a:lnTo>
                <a:lnTo>
                  <a:pt x="6151" y="4725"/>
                </a:lnTo>
                <a:lnTo>
                  <a:pt x="6210" y="4687"/>
                </a:lnTo>
                <a:lnTo>
                  <a:pt x="6258" y="4667"/>
                </a:lnTo>
                <a:lnTo>
                  <a:pt x="6287" y="4648"/>
                </a:lnTo>
                <a:lnTo>
                  <a:pt x="6297" y="4648"/>
                </a:lnTo>
                <a:lnTo>
                  <a:pt x="6297" y="4648"/>
                </a:lnTo>
                <a:lnTo>
                  <a:pt x="6316" y="4658"/>
                </a:lnTo>
                <a:lnTo>
                  <a:pt x="6336" y="4677"/>
                </a:lnTo>
                <a:lnTo>
                  <a:pt x="6365" y="4696"/>
                </a:lnTo>
                <a:lnTo>
                  <a:pt x="6394" y="4735"/>
                </a:lnTo>
                <a:lnTo>
                  <a:pt x="6423" y="4774"/>
                </a:lnTo>
                <a:lnTo>
                  <a:pt x="6462" y="4803"/>
                </a:lnTo>
                <a:lnTo>
                  <a:pt x="6491" y="4861"/>
                </a:lnTo>
                <a:lnTo>
                  <a:pt x="6578" y="4958"/>
                </a:lnTo>
                <a:lnTo>
                  <a:pt x="6636" y="5046"/>
                </a:lnTo>
                <a:lnTo>
                  <a:pt x="6695" y="5114"/>
                </a:lnTo>
                <a:lnTo>
                  <a:pt x="6733" y="5162"/>
                </a:lnTo>
                <a:lnTo>
                  <a:pt x="6801" y="5162"/>
                </a:lnTo>
                <a:lnTo>
                  <a:pt x="6860" y="5152"/>
                </a:lnTo>
                <a:lnTo>
                  <a:pt x="6928" y="5162"/>
                </a:lnTo>
                <a:lnTo>
                  <a:pt x="6995" y="5162"/>
                </a:lnTo>
                <a:lnTo>
                  <a:pt x="7112" y="5016"/>
                </a:lnTo>
                <a:lnTo>
                  <a:pt x="7219" y="4881"/>
                </a:lnTo>
                <a:lnTo>
                  <a:pt x="7316" y="4764"/>
                </a:lnTo>
                <a:lnTo>
                  <a:pt x="7413" y="4658"/>
                </a:lnTo>
                <a:lnTo>
                  <a:pt x="7442" y="4648"/>
                </a:lnTo>
                <a:lnTo>
                  <a:pt x="7451" y="4648"/>
                </a:lnTo>
                <a:lnTo>
                  <a:pt x="7471" y="4667"/>
                </a:lnTo>
                <a:lnTo>
                  <a:pt x="7519" y="4696"/>
                </a:lnTo>
                <a:lnTo>
                  <a:pt x="7587" y="4725"/>
                </a:lnTo>
                <a:lnTo>
                  <a:pt x="7655" y="4774"/>
                </a:lnTo>
                <a:lnTo>
                  <a:pt x="7762" y="4822"/>
                </a:lnTo>
                <a:lnTo>
                  <a:pt x="7869" y="4890"/>
                </a:lnTo>
                <a:lnTo>
                  <a:pt x="7985" y="4958"/>
                </a:lnTo>
                <a:lnTo>
                  <a:pt x="8004" y="4978"/>
                </a:lnTo>
                <a:lnTo>
                  <a:pt x="8004" y="4997"/>
                </a:lnTo>
                <a:lnTo>
                  <a:pt x="8004" y="5036"/>
                </a:lnTo>
                <a:lnTo>
                  <a:pt x="7995" y="5084"/>
                </a:lnTo>
                <a:lnTo>
                  <a:pt x="7975" y="5133"/>
                </a:lnTo>
                <a:lnTo>
                  <a:pt x="7956" y="5211"/>
                </a:lnTo>
                <a:lnTo>
                  <a:pt x="7917" y="5288"/>
                </a:lnTo>
                <a:lnTo>
                  <a:pt x="7878" y="5395"/>
                </a:lnTo>
                <a:lnTo>
                  <a:pt x="7830" y="5502"/>
                </a:lnTo>
                <a:lnTo>
                  <a:pt x="7781" y="5618"/>
                </a:lnTo>
                <a:lnTo>
                  <a:pt x="7849" y="5734"/>
                </a:lnTo>
                <a:lnTo>
                  <a:pt x="7917" y="5861"/>
                </a:lnTo>
                <a:lnTo>
                  <a:pt x="8072" y="5880"/>
                </a:lnTo>
                <a:lnTo>
                  <a:pt x="8208" y="5899"/>
                </a:lnTo>
                <a:lnTo>
                  <a:pt x="8315" y="5909"/>
                </a:lnTo>
                <a:lnTo>
                  <a:pt x="8422" y="5928"/>
                </a:lnTo>
                <a:lnTo>
                  <a:pt x="8480" y="5948"/>
                </a:lnTo>
                <a:lnTo>
                  <a:pt x="8538" y="5958"/>
                </a:lnTo>
                <a:lnTo>
                  <a:pt x="8577" y="5977"/>
                </a:lnTo>
                <a:close/>
                <a:moveTo>
                  <a:pt x="8586" y="1349"/>
                </a:moveTo>
                <a:lnTo>
                  <a:pt x="8586" y="1990"/>
                </a:lnTo>
                <a:lnTo>
                  <a:pt x="8577" y="2009"/>
                </a:lnTo>
                <a:lnTo>
                  <a:pt x="8538" y="2028"/>
                </a:lnTo>
                <a:lnTo>
                  <a:pt x="8480" y="2048"/>
                </a:lnTo>
                <a:lnTo>
                  <a:pt x="8422" y="2067"/>
                </a:lnTo>
                <a:lnTo>
                  <a:pt x="8315" y="2077"/>
                </a:lnTo>
                <a:lnTo>
                  <a:pt x="8208" y="2096"/>
                </a:lnTo>
                <a:lnTo>
                  <a:pt x="8072" y="2116"/>
                </a:lnTo>
                <a:lnTo>
                  <a:pt x="7917" y="2125"/>
                </a:lnTo>
                <a:lnTo>
                  <a:pt x="7859" y="2252"/>
                </a:lnTo>
                <a:lnTo>
                  <a:pt x="7781" y="2368"/>
                </a:lnTo>
                <a:lnTo>
                  <a:pt x="7830" y="2484"/>
                </a:lnTo>
                <a:lnTo>
                  <a:pt x="7878" y="2601"/>
                </a:lnTo>
                <a:lnTo>
                  <a:pt x="7917" y="2698"/>
                </a:lnTo>
                <a:lnTo>
                  <a:pt x="7956" y="2785"/>
                </a:lnTo>
                <a:lnTo>
                  <a:pt x="7975" y="2853"/>
                </a:lnTo>
                <a:lnTo>
                  <a:pt x="7995" y="2911"/>
                </a:lnTo>
                <a:lnTo>
                  <a:pt x="8004" y="2950"/>
                </a:lnTo>
                <a:lnTo>
                  <a:pt x="8004" y="2989"/>
                </a:lnTo>
                <a:lnTo>
                  <a:pt x="8004" y="3008"/>
                </a:lnTo>
                <a:lnTo>
                  <a:pt x="7985" y="3028"/>
                </a:lnTo>
                <a:lnTo>
                  <a:pt x="7859" y="3105"/>
                </a:lnTo>
                <a:lnTo>
                  <a:pt x="7752" y="3164"/>
                </a:lnTo>
                <a:lnTo>
                  <a:pt x="7655" y="3222"/>
                </a:lnTo>
                <a:lnTo>
                  <a:pt x="7587" y="3270"/>
                </a:lnTo>
                <a:lnTo>
                  <a:pt x="7519" y="3299"/>
                </a:lnTo>
                <a:lnTo>
                  <a:pt x="7471" y="3328"/>
                </a:lnTo>
                <a:lnTo>
                  <a:pt x="7451" y="3338"/>
                </a:lnTo>
                <a:lnTo>
                  <a:pt x="7442" y="3348"/>
                </a:lnTo>
                <a:lnTo>
                  <a:pt x="7432" y="3338"/>
                </a:lnTo>
                <a:lnTo>
                  <a:pt x="7413" y="3328"/>
                </a:lnTo>
                <a:lnTo>
                  <a:pt x="7393" y="3309"/>
                </a:lnTo>
                <a:lnTo>
                  <a:pt x="7364" y="3290"/>
                </a:lnTo>
                <a:lnTo>
                  <a:pt x="7335" y="3261"/>
                </a:lnTo>
                <a:lnTo>
                  <a:pt x="7306" y="3222"/>
                </a:lnTo>
                <a:lnTo>
                  <a:pt x="7277" y="3183"/>
                </a:lnTo>
                <a:lnTo>
                  <a:pt x="7228" y="3125"/>
                </a:lnTo>
                <a:lnTo>
                  <a:pt x="7151" y="3028"/>
                </a:lnTo>
                <a:lnTo>
                  <a:pt x="7092" y="2950"/>
                </a:lnTo>
                <a:lnTo>
                  <a:pt x="7034" y="2882"/>
                </a:lnTo>
                <a:lnTo>
                  <a:pt x="6995" y="2824"/>
                </a:lnTo>
                <a:lnTo>
                  <a:pt x="6928" y="2824"/>
                </a:lnTo>
                <a:lnTo>
                  <a:pt x="6860" y="2834"/>
                </a:lnTo>
                <a:lnTo>
                  <a:pt x="6801" y="2824"/>
                </a:lnTo>
                <a:lnTo>
                  <a:pt x="6733" y="2824"/>
                </a:lnTo>
                <a:lnTo>
                  <a:pt x="6695" y="2882"/>
                </a:lnTo>
                <a:lnTo>
                  <a:pt x="6636" y="2950"/>
                </a:lnTo>
                <a:lnTo>
                  <a:pt x="6578" y="3028"/>
                </a:lnTo>
                <a:lnTo>
                  <a:pt x="6491" y="3125"/>
                </a:lnTo>
                <a:lnTo>
                  <a:pt x="6462" y="3183"/>
                </a:lnTo>
                <a:lnTo>
                  <a:pt x="6423" y="3222"/>
                </a:lnTo>
                <a:lnTo>
                  <a:pt x="6394" y="3261"/>
                </a:lnTo>
                <a:lnTo>
                  <a:pt x="6365" y="3290"/>
                </a:lnTo>
                <a:lnTo>
                  <a:pt x="6336" y="3309"/>
                </a:lnTo>
                <a:lnTo>
                  <a:pt x="6316" y="3328"/>
                </a:lnTo>
                <a:lnTo>
                  <a:pt x="6297" y="3338"/>
                </a:lnTo>
                <a:lnTo>
                  <a:pt x="6297" y="3348"/>
                </a:lnTo>
                <a:lnTo>
                  <a:pt x="6287" y="3338"/>
                </a:lnTo>
                <a:lnTo>
                  <a:pt x="6258" y="3328"/>
                </a:lnTo>
                <a:lnTo>
                  <a:pt x="6210" y="3299"/>
                </a:lnTo>
                <a:lnTo>
                  <a:pt x="6142" y="3270"/>
                </a:lnTo>
                <a:lnTo>
                  <a:pt x="6074" y="3222"/>
                </a:lnTo>
                <a:lnTo>
                  <a:pt x="5977" y="3164"/>
                </a:lnTo>
                <a:lnTo>
                  <a:pt x="5870" y="3105"/>
                </a:lnTo>
                <a:lnTo>
                  <a:pt x="5744" y="3028"/>
                </a:lnTo>
                <a:lnTo>
                  <a:pt x="5725" y="3008"/>
                </a:lnTo>
                <a:lnTo>
                  <a:pt x="5725" y="2989"/>
                </a:lnTo>
                <a:lnTo>
                  <a:pt x="5725" y="2950"/>
                </a:lnTo>
                <a:lnTo>
                  <a:pt x="5734" y="2911"/>
                </a:lnTo>
                <a:lnTo>
                  <a:pt x="5754" y="2853"/>
                </a:lnTo>
                <a:lnTo>
                  <a:pt x="5783" y="2785"/>
                </a:lnTo>
                <a:lnTo>
                  <a:pt x="5802" y="2698"/>
                </a:lnTo>
                <a:lnTo>
                  <a:pt x="5851" y="2601"/>
                </a:lnTo>
                <a:lnTo>
                  <a:pt x="5899" y="2484"/>
                </a:lnTo>
                <a:lnTo>
                  <a:pt x="5957" y="2368"/>
                </a:lnTo>
                <a:lnTo>
                  <a:pt x="5880" y="2252"/>
                </a:lnTo>
                <a:lnTo>
                  <a:pt x="5812" y="2125"/>
                </a:lnTo>
                <a:lnTo>
                  <a:pt x="5657" y="2116"/>
                </a:lnTo>
                <a:lnTo>
                  <a:pt x="5521" y="2096"/>
                </a:lnTo>
                <a:lnTo>
                  <a:pt x="5404" y="2077"/>
                </a:lnTo>
                <a:lnTo>
                  <a:pt x="5307" y="2067"/>
                </a:lnTo>
                <a:lnTo>
                  <a:pt x="5239" y="2048"/>
                </a:lnTo>
                <a:lnTo>
                  <a:pt x="5191" y="2028"/>
                </a:lnTo>
                <a:lnTo>
                  <a:pt x="5152" y="2009"/>
                </a:lnTo>
                <a:lnTo>
                  <a:pt x="5142" y="1990"/>
                </a:lnTo>
                <a:lnTo>
                  <a:pt x="5142" y="1349"/>
                </a:lnTo>
                <a:lnTo>
                  <a:pt x="5152" y="1330"/>
                </a:lnTo>
                <a:lnTo>
                  <a:pt x="5191" y="1311"/>
                </a:lnTo>
                <a:lnTo>
                  <a:pt x="5239" y="1291"/>
                </a:lnTo>
                <a:lnTo>
                  <a:pt x="5307" y="1291"/>
                </a:lnTo>
                <a:lnTo>
                  <a:pt x="5404" y="1272"/>
                </a:lnTo>
                <a:lnTo>
                  <a:pt x="5521" y="1252"/>
                </a:lnTo>
                <a:lnTo>
                  <a:pt x="5657" y="1233"/>
                </a:lnTo>
                <a:lnTo>
                  <a:pt x="5812" y="1214"/>
                </a:lnTo>
                <a:lnTo>
                  <a:pt x="5880" y="1087"/>
                </a:lnTo>
                <a:lnTo>
                  <a:pt x="5957" y="971"/>
                </a:lnTo>
                <a:lnTo>
                  <a:pt x="5899" y="855"/>
                </a:lnTo>
                <a:lnTo>
                  <a:pt x="5851" y="748"/>
                </a:lnTo>
                <a:lnTo>
                  <a:pt x="5802" y="651"/>
                </a:lnTo>
                <a:lnTo>
                  <a:pt x="5783" y="564"/>
                </a:lnTo>
                <a:lnTo>
                  <a:pt x="5754" y="486"/>
                </a:lnTo>
                <a:lnTo>
                  <a:pt x="5734" y="437"/>
                </a:lnTo>
                <a:lnTo>
                  <a:pt x="5725" y="389"/>
                </a:lnTo>
                <a:lnTo>
                  <a:pt x="5725" y="350"/>
                </a:lnTo>
                <a:lnTo>
                  <a:pt x="5725" y="331"/>
                </a:lnTo>
                <a:lnTo>
                  <a:pt x="5744" y="321"/>
                </a:lnTo>
                <a:lnTo>
                  <a:pt x="5754" y="311"/>
                </a:lnTo>
                <a:lnTo>
                  <a:pt x="5792" y="292"/>
                </a:lnTo>
                <a:lnTo>
                  <a:pt x="5831" y="273"/>
                </a:lnTo>
                <a:lnTo>
                  <a:pt x="5899" y="234"/>
                </a:lnTo>
                <a:lnTo>
                  <a:pt x="6025" y="146"/>
                </a:lnTo>
                <a:lnTo>
                  <a:pt x="6151" y="78"/>
                </a:lnTo>
                <a:lnTo>
                  <a:pt x="6210" y="40"/>
                </a:lnTo>
                <a:lnTo>
                  <a:pt x="6258" y="20"/>
                </a:lnTo>
                <a:lnTo>
                  <a:pt x="6287" y="1"/>
                </a:lnTo>
                <a:lnTo>
                  <a:pt x="6297" y="1"/>
                </a:lnTo>
                <a:lnTo>
                  <a:pt x="6297" y="1"/>
                </a:lnTo>
                <a:lnTo>
                  <a:pt x="6316" y="11"/>
                </a:lnTo>
                <a:lnTo>
                  <a:pt x="6336" y="30"/>
                </a:lnTo>
                <a:lnTo>
                  <a:pt x="6365" y="59"/>
                </a:lnTo>
                <a:lnTo>
                  <a:pt x="6394" y="88"/>
                </a:lnTo>
                <a:lnTo>
                  <a:pt x="6423" y="127"/>
                </a:lnTo>
                <a:lnTo>
                  <a:pt x="6462" y="156"/>
                </a:lnTo>
                <a:lnTo>
                  <a:pt x="6491" y="214"/>
                </a:lnTo>
                <a:lnTo>
                  <a:pt x="6578" y="311"/>
                </a:lnTo>
                <a:lnTo>
                  <a:pt x="6636" y="399"/>
                </a:lnTo>
                <a:lnTo>
                  <a:pt x="6695" y="457"/>
                </a:lnTo>
                <a:lnTo>
                  <a:pt x="6733" y="515"/>
                </a:lnTo>
                <a:lnTo>
                  <a:pt x="6801" y="515"/>
                </a:lnTo>
                <a:lnTo>
                  <a:pt x="6860" y="505"/>
                </a:lnTo>
                <a:lnTo>
                  <a:pt x="6928" y="515"/>
                </a:lnTo>
                <a:lnTo>
                  <a:pt x="6995" y="515"/>
                </a:lnTo>
                <a:lnTo>
                  <a:pt x="7112" y="370"/>
                </a:lnTo>
                <a:lnTo>
                  <a:pt x="7219" y="234"/>
                </a:lnTo>
                <a:lnTo>
                  <a:pt x="7316" y="117"/>
                </a:lnTo>
                <a:lnTo>
                  <a:pt x="7413" y="11"/>
                </a:lnTo>
                <a:lnTo>
                  <a:pt x="7442" y="1"/>
                </a:lnTo>
                <a:lnTo>
                  <a:pt x="7451" y="1"/>
                </a:lnTo>
                <a:lnTo>
                  <a:pt x="7471" y="20"/>
                </a:lnTo>
                <a:lnTo>
                  <a:pt x="7519" y="49"/>
                </a:lnTo>
                <a:lnTo>
                  <a:pt x="7587" y="78"/>
                </a:lnTo>
                <a:lnTo>
                  <a:pt x="7655" y="127"/>
                </a:lnTo>
                <a:lnTo>
                  <a:pt x="7762" y="176"/>
                </a:lnTo>
                <a:lnTo>
                  <a:pt x="7869" y="243"/>
                </a:lnTo>
                <a:lnTo>
                  <a:pt x="7985" y="321"/>
                </a:lnTo>
                <a:lnTo>
                  <a:pt x="8004" y="331"/>
                </a:lnTo>
                <a:lnTo>
                  <a:pt x="8004" y="350"/>
                </a:lnTo>
                <a:lnTo>
                  <a:pt x="8004" y="389"/>
                </a:lnTo>
                <a:lnTo>
                  <a:pt x="7995" y="437"/>
                </a:lnTo>
                <a:lnTo>
                  <a:pt x="7975" y="486"/>
                </a:lnTo>
                <a:lnTo>
                  <a:pt x="7956" y="564"/>
                </a:lnTo>
                <a:lnTo>
                  <a:pt x="7917" y="651"/>
                </a:lnTo>
                <a:lnTo>
                  <a:pt x="7878" y="748"/>
                </a:lnTo>
                <a:lnTo>
                  <a:pt x="7830" y="855"/>
                </a:lnTo>
                <a:lnTo>
                  <a:pt x="7781" y="971"/>
                </a:lnTo>
                <a:lnTo>
                  <a:pt x="7849" y="1087"/>
                </a:lnTo>
                <a:lnTo>
                  <a:pt x="7917" y="1214"/>
                </a:lnTo>
                <a:lnTo>
                  <a:pt x="8072" y="1233"/>
                </a:lnTo>
                <a:lnTo>
                  <a:pt x="8208" y="1252"/>
                </a:lnTo>
                <a:lnTo>
                  <a:pt x="8315" y="1272"/>
                </a:lnTo>
                <a:lnTo>
                  <a:pt x="8422" y="1291"/>
                </a:lnTo>
                <a:lnTo>
                  <a:pt x="8480" y="1291"/>
                </a:lnTo>
                <a:lnTo>
                  <a:pt x="8538" y="1311"/>
                </a:lnTo>
                <a:lnTo>
                  <a:pt x="8577" y="13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314;g5eb17ca0f3_0_72">
            <a:extLst>
              <a:ext uri="{C183D7F6-B498-43B3-948B-1728B52AA6E4}">
                <adec:decorative xmlns:adec="http://schemas.microsoft.com/office/drawing/2017/decorative" val="1"/>
              </a:ext>
            </a:extLst>
          </p:cNvPr>
          <p:cNvSpPr/>
          <p:nvPr/>
        </p:nvSpPr>
        <p:spPr>
          <a:xfrm>
            <a:off x="4467732" y="5666150"/>
            <a:ext cx="429268" cy="342300"/>
          </a:xfrm>
          <a:custGeom>
            <a:avLst/>
            <a:gdLst/>
            <a:ahLst/>
            <a:cxnLst/>
            <a:rect l="l" t="t" r="r" b="b"/>
            <a:pathLst>
              <a:path w="8005" h="6385" extrusionOk="0">
                <a:moveTo>
                  <a:pt x="4425" y="816"/>
                </a:moveTo>
                <a:lnTo>
                  <a:pt x="4279" y="757"/>
                </a:lnTo>
                <a:lnTo>
                  <a:pt x="4124" y="719"/>
                </a:lnTo>
                <a:lnTo>
                  <a:pt x="3969" y="670"/>
                </a:lnTo>
                <a:lnTo>
                  <a:pt x="3814" y="641"/>
                </a:lnTo>
                <a:lnTo>
                  <a:pt x="3658" y="612"/>
                </a:lnTo>
                <a:lnTo>
                  <a:pt x="3493" y="593"/>
                </a:lnTo>
                <a:lnTo>
                  <a:pt x="3319" y="583"/>
                </a:lnTo>
                <a:lnTo>
                  <a:pt x="3154" y="573"/>
                </a:lnTo>
                <a:lnTo>
                  <a:pt x="2979" y="583"/>
                </a:lnTo>
                <a:lnTo>
                  <a:pt x="2814" y="593"/>
                </a:lnTo>
                <a:lnTo>
                  <a:pt x="2649" y="612"/>
                </a:lnTo>
                <a:lnTo>
                  <a:pt x="2494" y="641"/>
                </a:lnTo>
                <a:lnTo>
                  <a:pt x="2329" y="670"/>
                </a:lnTo>
                <a:lnTo>
                  <a:pt x="2174" y="719"/>
                </a:lnTo>
                <a:lnTo>
                  <a:pt x="2019" y="757"/>
                </a:lnTo>
                <a:lnTo>
                  <a:pt x="1873" y="816"/>
                </a:lnTo>
                <a:lnTo>
                  <a:pt x="1728" y="874"/>
                </a:lnTo>
                <a:lnTo>
                  <a:pt x="1592" y="942"/>
                </a:lnTo>
                <a:lnTo>
                  <a:pt x="1466" y="1019"/>
                </a:lnTo>
                <a:lnTo>
                  <a:pt x="1340" y="1087"/>
                </a:lnTo>
                <a:lnTo>
                  <a:pt x="1223" y="1175"/>
                </a:lnTo>
                <a:lnTo>
                  <a:pt x="1117" y="1262"/>
                </a:lnTo>
                <a:lnTo>
                  <a:pt x="1010" y="1359"/>
                </a:lnTo>
                <a:lnTo>
                  <a:pt x="922" y="1456"/>
                </a:lnTo>
                <a:lnTo>
                  <a:pt x="835" y="1563"/>
                </a:lnTo>
                <a:lnTo>
                  <a:pt x="777" y="1660"/>
                </a:lnTo>
                <a:lnTo>
                  <a:pt x="709" y="1757"/>
                </a:lnTo>
                <a:lnTo>
                  <a:pt x="670" y="1873"/>
                </a:lnTo>
                <a:lnTo>
                  <a:pt x="631" y="1980"/>
                </a:lnTo>
                <a:lnTo>
                  <a:pt x="602" y="2087"/>
                </a:lnTo>
                <a:lnTo>
                  <a:pt x="583" y="2213"/>
                </a:lnTo>
                <a:lnTo>
                  <a:pt x="573" y="2319"/>
                </a:lnTo>
                <a:lnTo>
                  <a:pt x="583" y="2407"/>
                </a:lnTo>
                <a:lnTo>
                  <a:pt x="593" y="2504"/>
                </a:lnTo>
                <a:lnTo>
                  <a:pt x="612" y="2591"/>
                </a:lnTo>
                <a:lnTo>
                  <a:pt x="641" y="2688"/>
                </a:lnTo>
                <a:lnTo>
                  <a:pt x="670" y="2775"/>
                </a:lnTo>
                <a:lnTo>
                  <a:pt x="709" y="2863"/>
                </a:lnTo>
                <a:lnTo>
                  <a:pt x="758" y="2950"/>
                </a:lnTo>
                <a:lnTo>
                  <a:pt x="816" y="3037"/>
                </a:lnTo>
                <a:lnTo>
                  <a:pt x="942" y="3202"/>
                </a:lnTo>
                <a:lnTo>
                  <a:pt x="1097" y="3357"/>
                </a:lnTo>
                <a:lnTo>
                  <a:pt x="1281" y="3503"/>
                </a:lnTo>
                <a:lnTo>
                  <a:pt x="1369" y="3571"/>
                </a:lnTo>
                <a:lnTo>
                  <a:pt x="1485" y="3639"/>
                </a:lnTo>
                <a:lnTo>
                  <a:pt x="1912" y="3891"/>
                </a:lnTo>
                <a:lnTo>
                  <a:pt x="1757" y="4269"/>
                </a:lnTo>
                <a:lnTo>
                  <a:pt x="1902" y="4182"/>
                </a:lnTo>
                <a:lnTo>
                  <a:pt x="2028" y="4095"/>
                </a:lnTo>
                <a:lnTo>
                  <a:pt x="2232" y="3949"/>
                </a:lnTo>
                <a:lnTo>
                  <a:pt x="2465" y="3998"/>
                </a:lnTo>
                <a:lnTo>
                  <a:pt x="2640" y="4027"/>
                </a:lnTo>
                <a:lnTo>
                  <a:pt x="2814" y="4046"/>
                </a:lnTo>
                <a:lnTo>
                  <a:pt x="2989" y="4056"/>
                </a:lnTo>
                <a:lnTo>
                  <a:pt x="3154" y="4056"/>
                </a:lnTo>
                <a:lnTo>
                  <a:pt x="3319" y="4056"/>
                </a:lnTo>
                <a:lnTo>
                  <a:pt x="3493" y="4056"/>
                </a:lnTo>
                <a:lnTo>
                  <a:pt x="3658" y="4037"/>
                </a:lnTo>
                <a:lnTo>
                  <a:pt x="3814" y="4007"/>
                </a:lnTo>
                <a:lnTo>
                  <a:pt x="3969" y="3969"/>
                </a:lnTo>
                <a:lnTo>
                  <a:pt x="4124" y="3930"/>
                </a:lnTo>
                <a:lnTo>
                  <a:pt x="4279" y="3881"/>
                </a:lnTo>
                <a:lnTo>
                  <a:pt x="4425" y="3823"/>
                </a:lnTo>
                <a:lnTo>
                  <a:pt x="4570" y="3765"/>
                </a:lnTo>
                <a:lnTo>
                  <a:pt x="4706" y="3697"/>
                </a:lnTo>
                <a:lnTo>
                  <a:pt x="4832" y="3629"/>
                </a:lnTo>
                <a:lnTo>
                  <a:pt x="4968" y="3551"/>
                </a:lnTo>
                <a:lnTo>
                  <a:pt x="5075" y="3464"/>
                </a:lnTo>
                <a:lnTo>
                  <a:pt x="5181" y="3387"/>
                </a:lnTo>
                <a:lnTo>
                  <a:pt x="5278" y="3289"/>
                </a:lnTo>
                <a:lnTo>
                  <a:pt x="5366" y="3192"/>
                </a:lnTo>
                <a:lnTo>
                  <a:pt x="5453" y="3086"/>
                </a:lnTo>
                <a:lnTo>
                  <a:pt x="5521" y="2979"/>
                </a:lnTo>
                <a:lnTo>
                  <a:pt x="5589" y="2882"/>
                </a:lnTo>
                <a:lnTo>
                  <a:pt x="5637" y="2766"/>
                </a:lnTo>
                <a:lnTo>
                  <a:pt x="5666" y="2659"/>
                </a:lnTo>
                <a:lnTo>
                  <a:pt x="5696" y="2552"/>
                </a:lnTo>
                <a:lnTo>
                  <a:pt x="5715" y="2436"/>
                </a:lnTo>
                <a:lnTo>
                  <a:pt x="5725" y="2319"/>
                </a:lnTo>
                <a:lnTo>
                  <a:pt x="5715" y="2213"/>
                </a:lnTo>
                <a:lnTo>
                  <a:pt x="5696" y="2087"/>
                </a:lnTo>
                <a:lnTo>
                  <a:pt x="5666" y="1980"/>
                </a:lnTo>
                <a:lnTo>
                  <a:pt x="5637" y="1873"/>
                </a:lnTo>
                <a:lnTo>
                  <a:pt x="5589" y="1757"/>
                </a:lnTo>
                <a:lnTo>
                  <a:pt x="5521" y="1660"/>
                </a:lnTo>
                <a:lnTo>
                  <a:pt x="5453" y="1563"/>
                </a:lnTo>
                <a:lnTo>
                  <a:pt x="5366" y="1456"/>
                </a:lnTo>
                <a:lnTo>
                  <a:pt x="5278" y="1359"/>
                </a:lnTo>
                <a:lnTo>
                  <a:pt x="5181" y="1262"/>
                </a:lnTo>
                <a:lnTo>
                  <a:pt x="5075" y="1175"/>
                </a:lnTo>
                <a:lnTo>
                  <a:pt x="4968" y="1087"/>
                </a:lnTo>
                <a:lnTo>
                  <a:pt x="4832" y="1019"/>
                </a:lnTo>
                <a:lnTo>
                  <a:pt x="4706" y="942"/>
                </a:lnTo>
                <a:lnTo>
                  <a:pt x="4570" y="874"/>
                </a:lnTo>
                <a:close/>
                <a:moveTo>
                  <a:pt x="1572" y="311"/>
                </a:moveTo>
                <a:lnTo>
                  <a:pt x="1757" y="234"/>
                </a:lnTo>
                <a:lnTo>
                  <a:pt x="1941" y="175"/>
                </a:lnTo>
                <a:lnTo>
                  <a:pt x="2135" y="117"/>
                </a:lnTo>
                <a:lnTo>
                  <a:pt x="2329" y="69"/>
                </a:lnTo>
                <a:lnTo>
                  <a:pt x="2523" y="40"/>
                </a:lnTo>
                <a:lnTo>
                  <a:pt x="2727" y="20"/>
                </a:lnTo>
                <a:lnTo>
                  <a:pt x="2940" y="1"/>
                </a:lnTo>
                <a:lnTo>
                  <a:pt x="3154" y="1"/>
                </a:lnTo>
                <a:lnTo>
                  <a:pt x="3358" y="1"/>
                </a:lnTo>
                <a:lnTo>
                  <a:pt x="3561" y="20"/>
                </a:lnTo>
                <a:lnTo>
                  <a:pt x="3775" y="40"/>
                </a:lnTo>
                <a:lnTo>
                  <a:pt x="3969" y="69"/>
                </a:lnTo>
                <a:lnTo>
                  <a:pt x="4163" y="117"/>
                </a:lnTo>
                <a:lnTo>
                  <a:pt x="4357" y="175"/>
                </a:lnTo>
                <a:lnTo>
                  <a:pt x="4541" y="234"/>
                </a:lnTo>
                <a:lnTo>
                  <a:pt x="4725" y="311"/>
                </a:lnTo>
                <a:lnTo>
                  <a:pt x="4910" y="398"/>
                </a:lnTo>
                <a:lnTo>
                  <a:pt x="5075" y="476"/>
                </a:lnTo>
                <a:lnTo>
                  <a:pt x="5230" y="563"/>
                </a:lnTo>
                <a:lnTo>
                  <a:pt x="5375" y="680"/>
                </a:lnTo>
                <a:lnTo>
                  <a:pt x="5511" y="777"/>
                </a:lnTo>
                <a:lnTo>
                  <a:pt x="5647" y="893"/>
                </a:lnTo>
                <a:lnTo>
                  <a:pt x="5763" y="1029"/>
                </a:lnTo>
                <a:lnTo>
                  <a:pt x="5870" y="1155"/>
                </a:lnTo>
                <a:lnTo>
                  <a:pt x="5977" y="1291"/>
                </a:lnTo>
                <a:lnTo>
                  <a:pt x="6055" y="1427"/>
                </a:lnTo>
                <a:lnTo>
                  <a:pt x="6132" y="1563"/>
                </a:lnTo>
                <a:lnTo>
                  <a:pt x="6190" y="1718"/>
                </a:lnTo>
                <a:lnTo>
                  <a:pt x="6239" y="1863"/>
                </a:lnTo>
                <a:lnTo>
                  <a:pt x="6268" y="2009"/>
                </a:lnTo>
                <a:lnTo>
                  <a:pt x="6297" y="2164"/>
                </a:lnTo>
                <a:lnTo>
                  <a:pt x="6297" y="2319"/>
                </a:lnTo>
                <a:lnTo>
                  <a:pt x="6297" y="2475"/>
                </a:lnTo>
                <a:lnTo>
                  <a:pt x="6268" y="2630"/>
                </a:lnTo>
                <a:lnTo>
                  <a:pt x="6239" y="2775"/>
                </a:lnTo>
                <a:lnTo>
                  <a:pt x="6190" y="2921"/>
                </a:lnTo>
                <a:lnTo>
                  <a:pt x="6132" y="3066"/>
                </a:lnTo>
                <a:lnTo>
                  <a:pt x="6055" y="3212"/>
                </a:lnTo>
                <a:lnTo>
                  <a:pt x="5977" y="3348"/>
                </a:lnTo>
                <a:lnTo>
                  <a:pt x="5870" y="3484"/>
                </a:lnTo>
                <a:lnTo>
                  <a:pt x="5763" y="3610"/>
                </a:lnTo>
                <a:lnTo>
                  <a:pt x="5647" y="3736"/>
                </a:lnTo>
                <a:lnTo>
                  <a:pt x="5511" y="3862"/>
                </a:lnTo>
                <a:lnTo>
                  <a:pt x="5375" y="3969"/>
                </a:lnTo>
                <a:lnTo>
                  <a:pt x="5230" y="4066"/>
                </a:lnTo>
                <a:lnTo>
                  <a:pt x="5075" y="4163"/>
                </a:lnTo>
                <a:lnTo>
                  <a:pt x="4910" y="4250"/>
                </a:lnTo>
                <a:lnTo>
                  <a:pt x="4725" y="4337"/>
                </a:lnTo>
                <a:lnTo>
                  <a:pt x="4541" y="4405"/>
                </a:lnTo>
                <a:lnTo>
                  <a:pt x="4357" y="4473"/>
                </a:lnTo>
                <a:lnTo>
                  <a:pt x="4163" y="4522"/>
                </a:lnTo>
                <a:lnTo>
                  <a:pt x="3969" y="4560"/>
                </a:lnTo>
                <a:lnTo>
                  <a:pt x="3775" y="4599"/>
                </a:lnTo>
                <a:lnTo>
                  <a:pt x="3561" y="4628"/>
                </a:lnTo>
                <a:lnTo>
                  <a:pt x="3358" y="4638"/>
                </a:lnTo>
                <a:lnTo>
                  <a:pt x="3154" y="4648"/>
                </a:lnTo>
                <a:lnTo>
                  <a:pt x="2960" y="4638"/>
                </a:lnTo>
                <a:lnTo>
                  <a:pt x="2756" y="4628"/>
                </a:lnTo>
                <a:lnTo>
                  <a:pt x="2562" y="4599"/>
                </a:lnTo>
                <a:lnTo>
                  <a:pt x="2358" y="4570"/>
                </a:lnTo>
                <a:lnTo>
                  <a:pt x="2222" y="4667"/>
                </a:lnTo>
                <a:lnTo>
                  <a:pt x="2077" y="4754"/>
                </a:lnTo>
                <a:lnTo>
                  <a:pt x="1931" y="4842"/>
                </a:lnTo>
                <a:lnTo>
                  <a:pt x="1776" y="4910"/>
                </a:lnTo>
                <a:lnTo>
                  <a:pt x="1621" y="4987"/>
                </a:lnTo>
                <a:lnTo>
                  <a:pt x="1456" y="5055"/>
                </a:lnTo>
                <a:lnTo>
                  <a:pt x="1291" y="5104"/>
                </a:lnTo>
                <a:lnTo>
                  <a:pt x="1126" y="5152"/>
                </a:lnTo>
                <a:lnTo>
                  <a:pt x="1029" y="5172"/>
                </a:lnTo>
                <a:lnTo>
                  <a:pt x="942" y="5191"/>
                </a:lnTo>
                <a:lnTo>
                  <a:pt x="835" y="5210"/>
                </a:lnTo>
                <a:lnTo>
                  <a:pt x="738" y="5220"/>
                </a:lnTo>
                <a:lnTo>
                  <a:pt x="719" y="5220"/>
                </a:lnTo>
                <a:lnTo>
                  <a:pt x="670" y="5220"/>
                </a:lnTo>
                <a:lnTo>
                  <a:pt x="631" y="5191"/>
                </a:lnTo>
                <a:lnTo>
                  <a:pt x="602" y="5142"/>
                </a:lnTo>
                <a:lnTo>
                  <a:pt x="583" y="5094"/>
                </a:lnTo>
                <a:lnTo>
                  <a:pt x="573" y="5055"/>
                </a:lnTo>
                <a:lnTo>
                  <a:pt x="573" y="5036"/>
                </a:lnTo>
                <a:lnTo>
                  <a:pt x="583" y="5007"/>
                </a:lnTo>
                <a:lnTo>
                  <a:pt x="602" y="4987"/>
                </a:lnTo>
                <a:lnTo>
                  <a:pt x="602" y="4978"/>
                </a:lnTo>
                <a:lnTo>
                  <a:pt x="612" y="4958"/>
                </a:lnTo>
                <a:lnTo>
                  <a:pt x="631" y="4929"/>
                </a:lnTo>
                <a:lnTo>
                  <a:pt x="641" y="4919"/>
                </a:lnTo>
                <a:lnTo>
                  <a:pt x="651" y="4910"/>
                </a:lnTo>
                <a:lnTo>
                  <a:pt x="670" y="4900"/>
                </a:lnTo>
                <a:lnTo>
                  <a:pt x="670" y="4890"/>
                </a:lnTo>
                <a:lnTo>
                  <a:pt x="680" y="4881"/>
                </a:lnTo>
                <a:lnTo>
                  <a:pt x="709" y="4851"/>
                </a:lnTo>
                <a:lnTo>
                  <a:pt x="738" y="4822"/>
                </a:lnTo>
                <a:lnTo>
                  <a:pt x="777" y="4774"/>
                </a:lnTo>
                <a:lnTo>
                  <a:pt x="835" y="4706"/>
                </a:lnTo>
                <a:lnTo>
                  <a:pt x="864" y="4677"/>
                </a:lnTo>
                <a:lnTo>
                  <a:pt x="884" y="4648"/>
                </a:lnTo>
                <a:lnTo>
                  <a:pt x="932" y="4589"/>
                </a:lnTo>
                <a:lnTo>
                  <a:pt x="990" y="4512"/>
                </a:lnTo>
                <a:lnTo>
                  <a:pt x="1049" y="4425"/>
                </a:lnTo>
                <a:lnTo>
                  <a:pt x="1097" y="4337"/>
                </a:lnTo>
                <a:lnTo>
                  <a:pt x="1146" y="4240"/>
                </a:lnTo>
                <a:lnTo>
                  <a:pt x="1184" y="4143"/>
                </a:lnTo>
                <a:lnTo>
                  <a:pt x="1058" y="4056"/>
                </a:lnTo>
                <a:lnTo>
                  <a:pt x="932" y="3969"/>
                </a:lnTo>
                <a:lnTo>
                  <a:pt x="816" y="3881"/>
                </a:lnTo>
                <a:lnTo>
                  <a:pt x="690" y="3775"/>
                </a:lnTo>
                <a:lnTo>
                  <a:pt x="593" y="3678"/>
                </a:lnTo>
                <a:lnTo>
                  <a:pt x="496" y="3561"/>
                </a:lnTo>
                <a:lnTo>
                  <a:pt x="399" y="3454"/>
                </a:lnTo>
                <a:lnTo>
                  <a:pt x="321" y="3338"/>
                </a:lnTo>
                <a:lnTo>
                  <a:pt x="243" y="3222"/>
                </a:lnTo>
                <a:lnTo>
                  <a:pt x="175" y="3086"/>
                </a:lnTo>
                <a:lnTo>
                  <a:pt x="127" y="2969"/>
                </a:lnTo>
                <a:lnTo>
                  <a:pt x="78" y="2843"/>
                </a:lnTo>
                <a:lnTo>
                  <a:pt x="49" y="2717"/>
                </a:lnTo>
                <a:lnTo>
                  <a:pt x="20" y="2581"/>
                </a:lnTo>
                <a:lnTo>
                  <a:pt x="1" y="2455"/>
                </a:lnTo>
                <a:lnTo>
                  <a:pt x="1" y="2319"/>
                </a:lnTo>
                <a:lnTo>
                  <a:pt x="1" y="2164"/>
                </a:lnTo>
                <a:lnTo>
                  <a:pt x="30" y="2009"/>
                </a:lnTo>
                <a:lnTo>
                  <a:pt x="59" y="1863"/>
                </a:lnTo>
                <a:lnTo>
                  <a:pt x="108" y="1718"/>
                </a:lnTo>
                <a:lnTo>
                  <a:pt x="175" y="1563"/>
                </a:lnTo>
                <a:lnTo>
                  <a:pt x="243" y="1427"/>
                </a:lnTo>
                <a:lnTo>
                  <a:pt x="331" y="1291"/>
                </a:lnTo>
                <a:lnTo>
                  <a:pt x="428" y="1155"/>
                </a:lnTo>
                <a:lnTo>
                  <a:pt x="534" y="1029"/>
                </a:lnTo>
                <a:lnTo>
                  <a:pt x="661" y="893"/>
                </a:lnTo>
                <a:lnTo>
                  <a:pt x="787" y="777"/>
                </a:lnTo>
                <a:lnTo>
                  <a:pt x="922" y="680"/>
                </a:lnTo>
                <a:lnTo>
                  <a:pt x="1068" y="563"/>
                </a:lnTo>
                <a:lnTo>
                  <a:pt x="1223" y="476"/>
                </a:lnTo>
                <a:lnTo>
                  <a:pt x="1388" y="398"/>
                </a:lnTo>
                <a:close/>
                <a:moveTo>
                  <a:pt x="6821" y="5298"/>
                </a:moveTo>
                <a:lnTo>
                  <a:pt x="6869" y="5404"/>
                </a:lnTo>
                <a:lnTo>
                  <a:pt x="6918" y="5501"/>
                </a:lnTo>
                <a:lnTo>
                  <a:pt x="6966" y="5589"/>
                </a:lnTo>
                <a:lnTo>
                  <a:pt x="7025" y="5676"/>
                </a:lnTo>
                <a:lnTo>
                  <a:pt x="7083" y="5744"/>
                </a:lnTo>
                <a:lnTo>
                  <a:pt x="7112" y="5783"/>
                </a:lnTo>
                <a:lnTo>
                  <a:pt x="7131" y="5802"/>
                </a:lnTo>
                <a:lnTo>
                  <a:pt x="7151" y="5831"/>
                </a:lnTo>
                <a:lnTo>
                  <a:pt x="7170" y="5870"/>
                </a:lnTo>
                <a:lnTo>
                  <a:pt x="7199" y="5899"/>
                </a:lnTo>
                <a:lnTo>
                  <a:pt x="7238" y="5938"/>
                </a:lnTo>
                <a:lnTo>
                  <a:pt x="7277" y="5977"/>
                </a:lnTo>
                <a:lnTo>
                  <a:pt x="7316" y="6016"/>
                </a:lnTo>
                <a:lnTo>
                  <a:pt x="7325" y="6035"/>
                </a:lnTo>
                <a:lnTo>
                  <a:pt x="7345" y="6045"/>
                </a:lnTo>
                <a:lnTo>
                  <a:pt x="7345" y="6054"/>
                </a:lnTo>
                <a:lnTo>
                  <a:pt x="7364" y="6074"/>
                </a:lnTo>
                <a:lnTo>
                  <a:pt x="7384" y="6093"/>
                </a:lnTo>
                <a:lnTo>
                  <a:pt x="7393" y="6103"/>
                </a:lnTo>
                <a:lnTo>
                  <a:pt x="7403" y="6122"/>
                </a:lnTo>
                <a:lnTo>
                  <a:pt x="7413" y="6132"/>
                </a:lnTo>
                <a:lnTo>
                  <a:pt x="7413" y="6142"/>
                </a:lnTo>
                <a:lnTo>
                  <a:pt x="7432" y="6171"/>
                </a:lnTo>
                <a:lnTo>
                  <a:pt x="7442" y="6200"/>
                </a:lnTo>
                <a:lnTo>
                  <a:pt x="7442" y="6219"/>
                </a:lnTo>
                <a:lnTo>
                  <a:pt x="7432" y="6248"/>
                </a:lnTo>
                <a:lnTo>
                  <a:pt x="7413" y="6307"/>
                </a:lnTo>
                <a:lnTo>
                  <a:pt x="7374" y="6355"/>
                </a:lnTo>
                <a:lnTo>
                  <a:pt x="7325" y="6384"/>
                </a:lnTo>
                <a:lnTo>
                  <a:pt x="7277" y="6384"/>
                </a:lnTo>
                <a:lnTo>
                  <a:pt x="7170" y="6375"/>
                </a:lnTo>
                <a:lnTo>
                  <a:pt x="7073" y="6355"/>
                </a:lnTo>
                <a:lnTo>
                  <a:pt x="6986" y="6336"/>
                </a:lnTo>
                <a:lnTo>
                  <a:pt x="6889" y="6316"/>
                </a:lnTo>
                <a:lnTo>
                  <a:pt x="6724" y="6258"/>
                </a:lnTo>
                <a:lnTo>
                  <a:pt x="6559" y="6210"/>
                </a:lnTo>
                <a:lnTo>
                  <a:pt x="6394" y="6142"/>
                </a:lnTo>
                <a:lnTo>
                  <a:pt x="6239" y="6074"/>
                </a:lnTo>
                <a:lnTo>
                  <a:pt x="6084" y="6006"/>
                </a:lnTo>
                <a:lnTo>
                  <a:pt x="5938" y="5919"/>
                </a:lnTo>
                <a:lnTo>
                  <a:pt x="5793" y="5831"/>
                </a:lnTo>
                <a:lnTo>
                  <a:pt x="5657" y="5725"/>
                </a:lnTo>
                <a:lnTo>
                  <a:pt x="5453" y="5763"/>
                </a:lnTo>
                <a:lnTo>
                  <a:pt x="5259" y="5783"/>
                </a:lnTo>
                <a:lnTo>
                  <a:pt x="5055" y="5802"/>
                </a:lnTo>
                <a:lnTo>
                  <a:pt x="4861" y="5802"/>
                </a:lnTo>
                <a:lnTo>
                  <a:pt x="4570" y="5792"/>
                </a:lnTo>
                <a:lnTo>
                  <a:pt x="4279" y="5763"/>
                </a:lnTo>
                <a:lnTo>
                  <a:pt x="3998" y="5715"/>
                </a:lnTo>
                <a:lnTo>
                  <a:pt x="3736" y="5657"/>
                </a:lnTo>
                <a:lnTo>
                  <a:pt x="3474" y="5569"/>
                </a:lnTo>
                <a:lnTo>
                  <a:pt x="3222" y="5463"/>
                </a:lnTo>
                <a:lnTo>
                  <a:pt x="2989" y="5346"/>
                </a:lnTo>
                <a:lnTo>
                  <a:pt x="2756" y="5210"/>
                </a:lnTo>
                <a:lnTo>
                  <a:pt x="2872" y="5220"/>
                </a:lnTo>
                <a:lnTo>
                  <a:pt x="2989" y="5220"/>
                </a:lnTo>
                <a:lnTo>
                  <a:pt x="3076" y="5220"/>
                </a:lnTo>
                <a:lnTo>
                  <a:pt x="3154" y="5220"/>
                </a:lnTo>
                <a:lnTo>
                  <a:pt x="3503" y="5210"/>
                </a:lnTo>
                <a:lnTo>
                  <a:pt x="3852" y="5172"/>
                </a:lnTo>
                <a:lnTo>
                  <a:pt x="4192" y="5104"/>
                </a:lnTo>
                <a:lnTo>
                  <a:pt x="4531" y="5026"/>
                </a:lnTo>
                <a:lnTo>
                  <a:pt x="4696" y="4968"/>
                </a:lnTo>
                <a:lnTo>
                  <a:pt x="4852" y="4900"/>
                </a:lnTo>
                <a:lnTo>
                  <a:pt x="5007" y="4842"/>
                </a:lnTo>
                <a:lnTo>
                  <a:pt x="5162" y="4764"/>
                </a:lnTo>
                <a:lnTo>
                  <a:pt x="5308" y="4696"/>
                </a:lnTo>
                <a:lnTo>
                  <a:pt x="5443" y="4609"/>
                </a:lnTo>
                <a:lnTo>
                  <a:pt x="5579" y="4531"/>
                </a:lnTo>
                <a:lnTo>
                  <a:pt x="5705" y="4434"/>
                </a:lnTo>
                <a:lnTo>
                  <a:pt x="5841" y="4328"/>
                </a:lnTo>
                <a:lnTo>
                  <a:pt x="5977" y="4221"/>
                </a:lnTo>
                <a:lnTo>
                  <a:pt x="6093" y="4104"/>
                </a:lnTo>
                <a:lnTo>
                  <a:pt x="6200" y="3988"/>
                </a:lnTo>
                <a:lnTo>
                  <a:pt x="6307" y="3862"/>
                </a:lnTo>
                <a:lnTo>
                  <a:pt x="6404" y="3736"/>
                </a:lnTo>
                <a:lnTo>
                  <a:pt x="6491" y="3600"/>
                </a:lnTo>
                <a:lnTo>
                  <a:pt x="6569" y="3474"/>
                </a:lnTo>
                <a:lnTo>
                  <a:pt x="6637" y="3338"/>
                </a:lnTo>
                <a:lnTo>
                  <a:pt x="6695" y="3202"/>
                </a:lnTo>
                <a:lnTo>
                  <a:pt x="6753" y="3057"/>
                </a:lnTo>
                <a:lnTo>
                  <a:pt x="6792" y="2911"/>
                </a:lnTo>
                <a:lnTo>
                  <a:pt x="6821" y="2766"/>
                </a:lnTo>
                <a:lnTo>
                  <a:pt x="6840" y="2620"/>
                </a:lnTo>
                <a:lnTo>
                  <a:pt x="6860" y="2475"/>
                </a:lnTo>
                <a:lnTo>
                  <a:pt x="6860" y="2319"/>
                </a:lnTo>
                <a:lnTo>
                  <a:pt x="6860" y="2145"/>
                </a:lnTo>
                <a:lnTo>
                  <a:pt x="6840" y="1970"/>
                </a:lnTo>
                <a:lnTo>
                  <a:pt x="6811" y="1805"/>
                </a:lnTo>
                <a:lnTo>
                  <a:pt x="6763" y="1631"/>
                </a:lnTo>
                <a:lnTo>
                  <a:pt x="6908" y="1718"/>
                </a:lnTo>
                <a:lnTo>
                  <a:pt x="7034" y="1795"/>
                </a:lnTo>
                <a:lnTo>
                  <a:pt x="7160" y="1892"/>
                </a:lnTo>
                <a:lnTo>
                  <a:pt x="7287" y="1990"/>
                </a:lnTo>
                <a:lnTo>
                  <a:pt x="7393" y="2096"/>
                </a:lnTo>
                <a:lnTo>
                  <a:pt x="7490" y="2213"/>
                </a:lnTo>
                <a:lnTo>
                  <a:pt x="7587" y="2319"/>
                </a:lnTo>
                <a:lnTo>
                  <a:pt x="7675" y="2436"/>
                </a:lnTo>
                <a:lnTo>
                  <a:pt x="7752" y="2552"/>
                </a:lnTo>
                <a:lnTo>
                  <a:pt x="7820" y="2688"/>
                </a:lnTo>
                <a:lnTo>
                  <a:pt x="7878" y="2814"/>
                </a:lnTo>
                <a:lnTo>
                  <a:pt x="7927" y="2940"/>
                </a:lnTo>
                <a:lnTo>
                  <a:pt x="7966" y="3066"/>
                </a:lnTo>
                <a:lnTo>
                  <a:pt x="7985" y="3212"/>
                </a:lnTo>
                <a:lnTo>
                  <a:pt x="8005" y="3348"/>
                </a:lnTo>
                <a:lnTo>
                  <a:pt x="8005" y="3484"/>
                </a:lnTo>
                <a:lnTo>
                  <a:pt x="8005" y="3610"/>
                </a:lnTo>
                <a:lnTo>
                  <a:pt x="7985" y="3745"/>
                </a:lnTo>
                <a:lnTo>
                  <a:pt x="7966" y="3881"/>
                </a:lnTo>
                <a:lnTo>
                  <a:pt x="7937" y="4007"/>
                </a:lnTo>
                <a:lnTo>
                  <a:pt x="7888" y="4134"/>
                </a:lnTo>
                <a:lnTo>
                  <a:pt x="7830" y="4250"/>
                </a:lnTo>
                <a:lnTo>
                  <a:pt x="7772" y="4386"/>
                </a:lnTo>
                <a:lnTo>
                  <a:pt x="7694" y="4502"/>
                </a:lnTo>
                <a:lnTo>
                  <a:pt x="7616" y="4609"/>
                </a:lnTo>
                <a:lnTo>
                  <a:pt x="7519" y="4725"/>
                </a:lnTo>
                <a:lnTo>
                  <a:pt x="7422" y="4832"/>
                </a:lnTo>
                <a:lnTo>
                  <a:pt x="7325" y="4939"/>
                </a:lnTo>
                <a:lnTo>
                  <a:pt x="7199" y="5036"/>
                </a:lnTo>
                <a:lnTo>
                  <a:pt x="7083" y="5133"/>
                </a:lnTo>
                <a:lnTo>
                  <a:pt x="6957" y="522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 name="Google Shape;315;g5eb17ca0f3_0_72">
            <a:extLst>
              <a:ext uri="{C183D7F6-B498-43B3-948B-1728B52AA6E4}">
                <adec:decorative xmlns:adec="http://schemas.microsoft.com/office/drawing/2017/decorative" val="1"/>
              </a:ext>
            </a:extLst>
          </p:cNvPr>
          <p:cNvSpPr/>
          <p:nvPr/>
        </p:nvSpPr>
        <p:spPr>
          <a:xfrm>
            <a:off x="4507282" y="3042124"/>
            <a:ext cx="350171" cy="373501"/>
          </a:xfrm>
          <a:custGeom>
            <a:avLst/>
            <a:gdLst/>
            <a:ahLst/>
            <a:cxnLst/>
            <a:rect l="l" t="t" r="r" b="b"/>
            <a:pathLst>
              <a:path w="6530" h="6967" extrusionOk="0">
                <a:moveTo>
                  <a:pt x="6374" y="5987"/>
                </a:moveTo>
                <a:lnTo>
                  <a:pt x="6432" y="6084"/>
                </a:lnTo>
                <a:lnTo>
                  <a:pt x="6471" y="6181"/>
                </a:lnTo>
                <a:lnTo>
                  <a:pt x="6500" y="6278"/>
                </a:lnTo>
                <a:lnTo>
                  <a:pt x="6520" y="6355"/>
                </a:lnTo>
                <a:lnTo>
                  <a:pt x="6529" y="6443"/>
                </a:lnTo>
                <a:lnTo>
                  <a:pt x="6520" y="6520"/>
                </a:lnTo>
                <a:lnTo>
                  <a:pt x="6500" y="6608"/>
                </a:lnTo>
                <a:lnTo>
                  <a:pt x="6461" y="6675"/>
                </a:lnTo>
                <a:lnTo>
                  <a:pt x="6422" y="6743"/>
                </a:lnTo>
                <a:lnTo>
                  <a:pt x="6374" y="6811"/>
                </a:lnTo>
                <a:lnTo>
                  <a:pt x="6306" y="6850"/>
                </a:lnTo>
                <a:lnTo>
                  <a:pt x="6238" y="6889"/>
                </a:lnTo>
                <a:lnTo>
                  <a:pt x="6151" y="6928"/>
                </a:lnTo>
                <a:lnTo>
                  <a:pt x="6054" y="6947"/>
                </a:lnTo>
                <a:lnTo>
                  <a:pt x="5957" y="6966"/>
                </a:lnTo>
                <a:lnTo>
                  <a:pt x="5840" y="6966"/>
                </a:lnTo>
                <a:lnTo>
                  <a:pt x="689" y="6966"/>
                </a:lnTo>
                <a:lnTo>
                  <a:pt x="582" y="6966"/>
                </a:lnTo>
                <a:lnTo>
                  <a:pt x="476" y="6947"/>
                </a:lnTo>
                <a:lnTo>
                  <a:pt x="379" y="6928"/>
                </a:lnTo>
                <a:lnTo>
                  <a:pt x="301" y="6889"/>
                </a:lnTo>
                <a:lnTo>
                  <a:pt x="223" y="6850"/>
                </a:lnTo>
                <a:lnTo>
                  <a:pt x="155" y="6811"/>
                </a:lnTo>
                <a:lnTo>
                  <a:pt x="107" y="6743"/>
                </a:lnTo>
                <a:lnTo>
                  <a:pt x="68" y="6675"/>
                </a:lnTo>
                <a:lnTo>
                  <a:pt x="29" y="6608"/>
                </a:lnTo>
                <a:lnTo>
                  <a:pt x="10" y="6520"/>
                </a:lnTo>
                <a:lnTo>
                  <a:pt x="0" y="6443"/>
                </a:lnTo>
                <a:lnTo>
                  <a:pt x="10" y="6355"/>
                </a:lnTo>
                <a:lnTo>
                  <a:pt x="29" y="6278"/>
                </a:lnTo>
                <a:lnTo>
                  <a:pt x="58" y="6181"/>
                </a:lnTo>
                <a:lnTo>
                  <a:pt x="107" y="6084"/>
                </a:lnTo>
                <a:lnTo>
                  <a:pt x="155" y="5987"/>
                </a:lnTo>
                <a:lnTo>
                  <a:pt x="2406" y="2387"/>
                </a:lnTo>
                <a:lnTo>
                  <a:pt x="2406" y="573"/>
                </a:lnTo>
                <a:lnTo>
                  <a:pt x="2125" y="573"/>
                </a:lnTo>
                <a:lnTo>
                  <a:pt x="2067" y="573"/>
                </a:lnTo>
                <a:lnTo>
                  <a:pt x="2008" y="554"/>
                </a:lnTo>
                <a:lnTo>
                  <a:pt x="1960" y="525"/>
                </a:lnTo>
                <a:lnTo>
                  <a:pt x="1921" y="496"/>
                </a:lnTo>
                <a:lnTo>
                  <a:pt x="1882" y="447"/>
                </a:lnTo>
                <a:lnTo>
                  <a:pt x="1853" y="399"/>
                </a:lnTo>
                <a:lnTo>
                  <a:pt x="1834" y="350"/>
                </a:lnTo>
                <a:lnTo>
                  <a:pt x="1834" y="282"/>
                </a:lnTo>
                <a:lnTo>
                  <a:pt x="1834" y="224"/>
                </a:lnTo>
                <a:lnTo>
                  <a:pt x="1853" y="176"/>
                </a:lnTo>
                <a:lnTo>
                  <a:pt x="1882" y="127"/>
                </a:lnTo>
                <a:lnTo>
                  <a:pt x="1921" y="78"/>
                </a:lnTo>
                <a:lnTo>
                  <a:pt x="1960" y="40"/>
                </a:lnTo>
                <a:lnTo>
                  <a:pt x="2008" y="20"/>
                </a:lnTo>
                <a:lnTo>
                  <a:pt x="2067" y="1"/>
                </a:lnTo>
                <a:lnTo>
                  <a:pt x="2125" y="1"/>
                </a:lnTo>
                <a:lnTo>
                  <a:pt x="4414" y="1"/>
                </a:lnTo>
                <a:lnTo>
                  <a:pt x="4463" y="1"/>
                </a:lnTo>
                <a:lnTo>
                  <a:pt x="4521" y="20"/>
                </a:lnTo>
                <a:lnTo>
                  <a:pt x="4570" y="40"/>
                </a:lnTo>
                <a:lnTo>
                  <a:pt x="4618" y="78"/>
                </a:lnTo>
                <a:lnTo>
                  <a:pt x="4647" y="127"/>
                </a:lnTo>
                <a:lnTo>
                  <a:pt x="4676" y="176"/>
                </a:lnTo>
                <a:lnTo>
                  <a:pt x="4686" y="224"/>
                </a:lnTo>
                <a:lnTo>
                  <a:pt x="4696" y="282"/>
                </a:lnTo>
                <a:lnTo>
                  <a:pt x="4686" y="350"/>
                </a:lnTo>
                <a:lnTo>
                  <a:pt x="4676" y="399"/>
                </a:lnTo>
                <a:lnTo>
                  <a:pt x="4647" y="447"/>
                </a:lnTo>
                <a:lnTo>
                  <a:pt x="4618" y="496"/>
                </a:lnTo>
                <a:lnTo>
                  <a:pt x="4570" y="525"/>
                </a:lnTo>
                <a:lnTo>
                  <a:pt x="4521" y="554"/>
                </a:lnTo>
                <a:lnTo>
                  <a:pt x="4463" y="573"/>
                </a:lnTo>
                <a:lnTo>
                  <a:pt x="4414" y="573"/>
                </a:lnTo>
                <a:lnTo>
                  <a:pt x="4123" y="573"/>
                </a:lnTo>
                <a:lnTo>
                  <a:pt x="4123" y="2387"/>
                </a:lnTo>
                <a:close/>
                <a:moveTo>
                  <a:pt x="2891" y="2688"/>
                </a:moveTo>
                <a:lnTo>
                  <a:pt x="1669" y="4648"/>
                </a:lnTo>
                <a:lnTo>
                  <a:pt x="4851" y="4648"/>
                </a:lnTo>
                <a:lnTo>
                  <a:pt x="3638" y="2688"/>
                </a:lnTo>
                <a:lnTo>
                  <a:pt x="3551" y="2552"/>
                </a:lnTo>
                <a:lnTo>
                  <a:pt x="3551" y="2387"/>
                </a:lnTo>
                <a:lnTo>
                  <a:pt x="3551" y="573"/>
                </a:lnTo>
                <a:lnTo>
                  <a:pt x="2978" y="573"/>
                </a:lnTo>
                <a:lnTo>
                  <a:pt x="2978" y="2387"/>
                </a:lnTo>
                <a:lnTo>
                  <a:pt x="2978" y="2552"/>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 name="Google Shape;316;g5eb17ca0f3_0_72">
            <a:extLst>
              <a:ext uri="{C183D7F6-B498-43B3-948B-1728B52AA6E4}">
                <adec:decorative xmlns:adec="http://schemas.microsoft.com/office/drawing/2017/decorative" val="1"/>
              </a:ext>
            </a:extLst>
          </p:cNvPr>
          <p:cNvSpPr/>
          <p:nvPr/>
        </p:nvSpPr>
        <p:spPr>
          <a:xfrm>
            <a:off x="4498433" y="3974774"/>
            <a:ext cx="367868" cy="364119"/>
          </a:xfrm>
          <a:custGeom>
            <a:avLst/>
            <a:gdLst/>
            <a:ahLst/>
            <a:cxnLst/>
            <a:rect l="l" t="t" r="r" b="b"/>
            <a:pathLst>
              <a:path w="6860" h="6792" extrusionOk="0">
                <a:moveTo>
                  <a:pt x="6859" y="3483"/>
                </a:moveTo>
                <a:lnTo>
                  <a:pt x="6850" y="3755"/>
                </a:lnTo>
                <a:lnTo>
                  <a:pt x="6821" y="4036"/>
                </a:lnTo>
                <a:lnTo>
                  <a:pt x="6772" y="4308"/>
                </a:lnTo>
                <a:lnTo>
                  <a:pt x="6704" y="4560"/>
                </a:lnTo>
                <a:lnTo>
                  <a:pt x="6607" y="4812"/>
                </a:lnTo>
                <a:lnTo>
                  <a:pt x="6491" y="5064"/>
                </a:lnTo>
                <a:lnTo>
                  <a:pt x="6365" y="5297"/>
                </a:lnTo>
                <a:lnTo>
                  <a:pt x="6209" y="5530"/>
                </a:lnTo>
                <a:lnTo>
                  <a:pt x="6045" y="5743"/>
                </a:lnTo>
                <a:lnTo>
                  <a:pt x="5860" y="5947"/>
                </a:lnTo>
                <a:lnTo>
                  <a:pt x="5666" y="6131"/>
                </a:lnTo>
                <a:lnTo>
                  <a:pt x="5453" y="6296"/>
                </a:lnTo>
                <a:lnTo>
                  <a:pt x="5239" y="6452"/>
                </a:lnTo>
                <a:lnTo>
                  <a:pt x="5007" y="6578"/>
                </a:lnTo>
                <a:lnTo>
                  <a:pt x="4774" y="6694"/>
                </a:lnTo>
                <a:lnTo>
                  <a:pt x="4521" y="6791"/>
                </a:lnTo>
                <a:lnTo>
                  <a:pt x="4454" y="6791"/>
                </a:lnTo>
                <a:lnTo>
                  <a:pt x="4415" y="6791"/>
                </a:lnTo>
                <a:lnTo>
                  <a:pt x="4376" y="6781"/>
                </a:lnTo>
                <a:lnTo>
                  <a:pt x="4337" y="6752"/>
                </a:lnTo>
                <a:lnTo>
                  <a:pt x="4318" y="6723"/>
                </a:lnTo>
                <a:lnTo>
                  <a:pt x="4298" y="6704"/>
                </a:lnTo>
                <a:lnTo>
                  <a:pt x="4289" y="6665"/>
                </a:lnTo>
                <a:lnTo>
                  <a:pt x="4279" y="6616"/>
                </a:lnTo>
                <a:lnTo>
                  <a:pt x="4279" y="5666"/>
                </a:lnTo>
                <a:lnTo>
                  <a:pt x="4279" y="5559"/>
                </a:lnTo>
                <a:lnTo>
                  <a:pt x="4269" y="5462"/>
                </a:lnTo>
                <a:lnTo>
                  <a:pt x="4259" y="5375"/>
                </a:lnTo>
                <a:lnTo>
                  <a:pt x="4230" y="5287"/>
                </a:lnTo>
                <a:lnTo>
                  <a:pt x="4192" y="5210"/>
                </a:lnTo>
                <a:lnTo>
                  <a:pt x="4153" y="5142"/>
                </a:lnTo>
                <a:lnTo>
                  <a:pt x="4104" y="5074"/>
                </a:lnTo>
                <a:lnTo>
                  <a:pt x="4056" y="5025"/>
                </a:lnTo>
                <a:lnTo>
                  <a:pt x="4172" y="5006"/>
                </a:lnTo>
                <a:lnTo>
                  <a:pt x="4289" y="4987"/>
                </a:lnTo>
                <a:lnTo>
                  <a:pt x="4405" y="4967"/>
                </a:lnTo>
                <a:lnTo>
                  <a:pt x="4512" y="4938"/>
                </a:lnTo>
                <a:lnTo>
                  <a:pt x="4609" y="4899"/>
                </a:lnTo>
                <a:lnTo>
                  <a:pt x="4715" y="4870"/>
                </a:lnTo>
                <a:lnTo>
                  <a:pt x="4822" y="4822"/>
                </a:lnTo>
                <a:lnTo>
                  <a:pt x="4939" y="4763"/>
                </a:lnTo>
                <a:lnTo>
                  <a:pt x="5036" y="4705"/>
                </a:lnTo>
                <a:lnTo>
                  <a:pt x="5123" y="4628"/>
                </a:lnTo>
                <a:lnTo>
                  <a:pt x="5220" y="4550"/>
                </a:lnTo>
                <a:lnTo>
                  <a:pt x="5288" y="4463"/>
                </a:lnTo>
                <a:lnTo>
                  <a:pt x="5365" y="4366"/>
                </a:lnTo>
                <a:lnTo>
                  <a:pt x="5433" y="4249"/>
                </a:lnTo>
                <a:lnTo>
                  <a:pt x="5482" y="4123"/>
                </a:lnTo>
                <a:lnTo>
                  <a:pt x="5530" y="3987"/>
                </a:lnTo>
                <a:lnTo>
                  <a:pt x="5569" y="3832"/>
                </a:lnTo>
                <a:lnTo>
                  <a:pt x="5598" y="3667"/>
                </a:lnTo>
                <a:lnTo>
                  <a:pt x="5608" y="3493"/>
                </a:lnTo>
                <a:lnTo>
                  <a:pt x="5618" y="3299"/>
                </a:lnTo>
                <a:lnTo>
                  <a:pt x="5608" y="3172"/>
                </a:lnTo>
                <a:lnTo>
                  <a:pt x="5598" y="3037"/>
                </a:lnTo>
                <a:lnTo>
                  <a:pt x="5569" y="2911"/>
                </a:lnTo>
                <a:lnTo>
                  <a:pt x="5530" y="2794"/>
                </a:lnTo>
                <a:lnTo>
                  <a:pt x="5482" y="2678"/>
                </a:lnTo>
                <a:lnTo>
                  <a:pt x="5424" y="2571"/>
                </a:lnTo>
                <a:lnTo>
                  <a:pt x="5346" y="2464"/>
                </a:lnTo>
                <a:lnTo>
                  <a:pt x="5268" y="2367"/>
                </a:lnTo>
                <a:lnTo>
                  <a:pt x="5298" y="2261"/>
                </a:lnTo>
                <a:lnTo>
                  <a:pt x="5327" y="2154"/>
                </a:lnTo>
                <a:lnTo>
                  <a:pt x="5336" y="2047"/>
                </a:lnTo>
                <a:lnTo>
                  <a:pt x="5336" y="1931"/>
                </a:lnTo>
                <a:lnTo>
                  <a:pt x="5327" y="1814"/>
                </a:lnTo>
                <a:lnTo>
                  <a:pt x="5307" y="1698"/>
                </a:lnTo>
                <a:lnTo>
                  <a:pt x="5278" y="1572"/>
                </a:lnTo>
                <a:lnTo>
                  <a:pt x="5239" y="1436"/>
                </a:lnTo>
                <a:lnTo>
                  <a:pt x="5162" y="1426"/>
                </a:lnTo>
                <a:lnTo>
                  <a:pt x="5084" y="1426"/>
                </a:lnTo>
                <a:lnTo>
                  <a:pt x="4977" y="1455"/>
                </a:lnTo>
                <a:lnTo>
                  <a:pt x="4871" y="1494"/>
                </a:lnTo>
                <a:lnTo>
                  <a:pt x="4764" y="1543"/>
                </a:lnTo>
                <a:lnTo>
                  <a:pt x="4648" y="1581"/>
                </a:lnTo>
                <a:lnTo>
                  <a:pt x="4551" y="1640"/>
                </a:lnTo>
                <a:lnTo>
                  <a:pt x="4454" y="1688"/>
                </a:lnTo>
                <a:lnTo>
                  <a:pt x="4289" y="1795"/>
                </a:lnTo>
                <a:lnTo>
                  <a:pt x="4085" y="1746"/>
                </a:lnTo>
                <a:lnTo>
                  <a:pt x="3871" y="1717"/>
                </a:lnTo>
                <a:lnTo>
                  <a:pt x="3648" y="1688"/>
                </a:lnTo>
                <a:lnTo>
                  <a:pt x="3435" y="1678"/>
                </a:lnTo>
                <a:lnTo>
                  <a:pt x="3212" y="1688"/>
                </a:lnTo>
                <a:lnTo>
                  <a:pt x="2998" y="1717"/>
                </a:lnTo>
                <a:lnTo>
                  <a:pt x="2775" y="1746"/>
                </a:lnTo>
                <a:lnTo>
                  <a:pt x="2581" y="1795"/>
                </a:lnTo>
                <a:lnTo>
                  <a:pt x="2484" y="1737"/>
                </a:lnTo>
                <a:lnTo>
                  <a:pt x="2387" y="1678"/>
                </a:lnTo>
                <a:lnTo>
                  <a:pt x="2310" y="1640"/>
                </a:lnTo>
                <a:lnTo>
                  <a:pt x="2232" y="1591"/>
                </a:lnTo>
                <a:lnTo>
                  <a:pt x="2125" y="1552"/>
                </a:lnTo>
                <a:lnTo>
                  <a:pt x="2009" y="1504"/>
                </a:lnTo>
                <a:lnTo>
                  <a:pt x="1892" y="1455"/>
                </a:lnTo>
                <a:lnTo>
                  <a:pt x="1786" y="1436"/>
                </a:lnTo>
                <a:lnTo>
                  <a:pt x="1698" y="1426"/>
                </a:lnTo>
                <a:lnTo>
                  <a:pt x="1621" y="1436"/>
                </a:lnTo>
                <a:lnTo>
                  <a:pt x="1582" y="1572"/>
                </a:lnTo>
                <a:lnTo>
                  <a:pt x="1553" y="1698"/>
                </a:lnTo>
                <a:lnTo>
                  <a:pt x="1533" y="1814"/>
                </a:lnTo>
                <a:lnTo>
                  <a:pt x="1524" y="1931"/>
                </a:lnTo>
                <a:lnTo>
                  <a:pt x="1524" y="2047"/>
                </a:lnTo>
                <a:lnTo>
                  <a:pt x="1533" y="2154"/>
                </a:lnTo>
                <a:lnTo>
                  <a:pt x="1563" y="2261"/>
                </a:lnTo>
                <a:lnTo>
                  <a:pt x="1601" y="2367"/>
                </a:lnTo>
                <a:lnTo>
                  <a:pt x="1514" y="2464"/>
                </a:lnTo>
                <a:lnTo>
                  <a:pt x="1446" y="2571"/>
                </a:lnTo>
                <a:lnTo>
                  <a:pt x="1378" y="2678"/>
                </a:lnTo>
                <a:lnTo>
                  <a:pt x="1330" y="2794"/>
                </a:lnTo>
                <a:lnTo>
                  <a:pt x="1291" y="2911"/>
                </a:lnTo>
                <a:lnTo>
                  <a:pt x="1271" y="3037"/>
                </a:lnTo>
                <a:lnTo>
                  <a:pt x="1252" y="3172"/>
                </a:lnTo>
                <a:lnTo>
                  <a:pt x="1242" y="3299"/>
                </a:lnTo>
                <a:lnTo>
                  <a:pt x="1252" y="3493"/>
                </a:lnTo>
                <a:lnTo>
                  <a:pt x="1271" y="3667"/>
                </a:lnTo>
                <a:lnTo>
                  <a:pt x="1291" y="3832"/>
                </a:lnTo>
                <a:lnTo>
                  <a:pt x="1330" y="3978"/>
                </a:lnTo>
                <a:lnTo>
                  <a:pt x="1388" y="4123"/>
                </a:lnTo>
                <a:lnTo>
                  <a:pt x="1446" y="4240"/>
                </a:lnTo>
                <a:lnTo>
                  <a:pt x="1495" y="4366"/>
                </a:lnTo>
                <a:lnTo>
                  <a:pt x="1572" y="4453"/>
                </a:lnTo>
                <a:lnTo>
                  <a:pt x="1640" y="4550"/>
                </a:lnTo>
                <a:lnTo>
                  <a:pt x="1727" y="4628"/>
                </a:lnTo>
                <a:lnTo>
                  <a:pt x="1824" y="4705"/>
                </a:lnTo>
                <a:lnTo>
                  <a:pt x="1931" y="4763"/>
                </a:lnTo>
                <a:lnTo>
                  <a:pt x="2038" y="4822"/>
                </a:lnTo>
                <a:lnTo>
                  <a:pt x="2135" y="4870"/>
                </a:lnTo>
                <a:lnTo>
                  <a:pt x="2251" y="4899"/>
                </a:lnTo>
                <a:lnTo>
                  <a:pt x="2348" y="4938"/>
                </a:lnTo>
                <a:lnTo>
                  <a:pt x="2562" y="4987"/>
                </a:lnTo>
                <a:lnTo>
                  <a:pt x="2678" y="5006"/>
                </a:lnTo>
                <a:lnTo>
                  <a:pt x="2804" y="5025"/>
                </a:lnTo>
                <a:lnTo>
                  <a:pt x="2727" y="5113"/>
                </a:lnTo>
                <a:lnTo>
                  <a:pt x="2659" y="5229"/>
                </a:lnTo>
                <a:lnTo>
                  <a:pt x="2610" y="5346"/>
                </a:lnTo>
                <a:lnTo>
                  <a:pt x="2591" y="5491"/>
                </a:lnTo>
                <a:lnTo>
                  <a:pt x="2484" y="5530"/>
                </a:lnTo>
                <a:lnTo>
                  <a:pt x="2387" y="5559"/>
                </a:lnTo>
                <a:lnTo>
                  <a:pt x="2271" y="5569"/>
                </a:lnTo>
                <a:lnTo>
                  <a:pt x="2125" y="5578"/>
                </a:lnTo>
                <a:lnTo>
                  <a:pt x="2057" y="5569"/>
                </a:lnTo>
                <a:lnTo>
                  <a:pt x="1980" y="5559"/>
                </a:lnTo>
                <a:lnTo>
                  <a:pt x="1912" y="5530"/>
                </a:lnTo>
                <a:lnTo>
                  <a:pt x="1834" y="5481"/>
                </a:lnTo>
                <a:lnTo>
                  <a:pt x="1776" y="5423"/>
                </a:lnTo>
                <a:lnTo>
                  <a:pt x="1708" y="5365"/>
                </a:lnTo>
                <a:lnTo>
                  <a:pt x="1640" y="5287"/>
                </a:lnTo>
                <a:lnTo>
                  <a:pt x="1592" y="5200"/>
                </a:lnTo>
                <a:lnTo>
                  <a:pt x="1543" y="5132"/>
                </a:lnTo>
                <a:lnTo>
                  <a:pt x="1495" y="5064"/>
                </a:lnTo>
                <a:lnTo>
                  <a:pt x="1446" y="5016"/>
                </a:lnTo>
                <a:lnTo>
                  <a:pt x="1378" y="4958"/>
                </a:lnTo>
                <a:lnTo>
                  <a:pt x="1310" y="4919"/>
                </a:lnTo>
                <a:lnTo>
                  <a:pt x="1262" y="4890"/>
                </a:lnTo>
                <a:lnTo>
                  <a:pt x="1204" y="4870"/>
                </a:lnTo>
                <a:lnTo>
                  <a:pt x="1155" y="4851"/>
                </a:lnTo>
                <a:lnTo>
                  <a:pt x="1068" y="4841"/>
                </a:lnTo>
                <a:lnTo>
                  <a:pt x="1019" y="4841"/>
                </a:lnTo>
                <a:lnTo>
                  <a:pt x="980" y="4841"/>
                </a:lnTo>
                <a:lnTo>
                  <a:pt x="951" y="4851"/>
                </a:lnTo>
                <a:lnTo>
                  <a:pt x="942" y="4861"/>
                </a:lnTo>
                <a:lnTo>
                  <a:pt x="913" y="4890"/>
                </a:lnTo>
                <a:lnTo>
                  <a:pt x="913" y="4909"/>
                </a:lnTo>
                <a:lnTo>
                  <a:pt x="932" y="4938"/>
                </a:lnTo>
                <a:lnTo>
                  <a:pt x="951" y="4977"/>
                </a:lnTo>
                <a:lnTo>
                  <a:pt x="980" y="5006"/>
                </a:lnTo>
                <a:lnTo>
                  <a:pt x="1010" y="5035"/>
                </a:lnTo>
                <a:lnTo>
                  <a:pt x="1039" y="5055"/>
                </a:lnTo>
                <a:lnTo>
                  <a:pt x="1097" y="5074"/>
                </a:lnTo>
                <a:lnTo>
                  <a:pt x="1136" y="5122"/>
                </a:lnTo>
                <a:lnTo>
                  <a:pt x="1184" y="5171"/>
                </a:lnTo>
                <a:lnTo>
                  <a:pt x="1242" y="5229"/>
                </a:lnTo>
                <a:lnTo>
                  <a:pt x="1281" y="5287"/>
                </a:lnTo>
                <a:lnTo>
                  <a:pt x="1320" y="5346"/>
                </a:lnTo>
                <a:lnTo>
                  <a:pt x="1349" y="5394"/>
                </a:lnTo>
                <a:lnTo>
                  <a:pt x="1378" y="5452"/>
                </a:lnTo>
                <a:lnTo>
                  <a:pt x="1427" y="5559"/>
                </a:lnTo>
                <a:lnTo>
                  <a:pt x="1446" y="5646"/>
                </a:lnTo>
                <a:lnTo>
                  <a:pt x="1495" y="5724"/>
                </a:lnTo>
                <a:lnTo>
                  <a:pt x="1553" y="5782"/>
                </a:lnTo>
                <a:lnTo>
                  <a:pt x="1611" y="5840"/>
                </a:lnTo>
                <a:lnTo>
                  <a:pt x="1689" y="5889"/>
                </a:lnTo>
                <a:lnTo>
                  <a:pt x="1766" y="5928"/>
                </a:lnTo>
                <a:lnTo>
                  <a:pt x="1834" y="5957"/>
                </a:lnTo>
                <a:lnTo>
                  <a:pt x="1921" y="5976"/>
                </a:lnTo>
                <a:lnTo>
                  <a:pt x="2077" y="5996"/>
                </a:lnTo>
                <a:lnTo>
                  <a:pt x="2232" y="6005"/>
                </a:lnTo>
                <a:lnTo>
                  <a:pt x="2300" y="6005"/>
                </a:lnTo>
                <a:lnTo>
                  <a:pt x="2368" y="6005"/>
                </a:lnTo>
                <a:lnTo>
                  <a:pt x="2426" y="6005"/>
                </a:lnTo>
                <a:lnTo>
                  <a:pt x="2474" y="5996"/>
                </a:lnTo>
                <a:lnTo>
                  <a:pt x="2581" y="5976"/>
                </a:lnTo>
                <a:lnTo>
                  <a:pt x="2581" y="6063"/>
                </a:lnTo>
                <a:lnTo>
                  <a:pt x="2581" y="6160"/>
                </a:lnTo>
                <a:lnTo>
                  <a:pt x="2581" y="6258"/>
                </a:lnTo>
                <a:lnTo>
                  <a:pt x="2581" y="6384"/>
                </a:lnTo>
                <a:lnTo>
                  <a:pt x="2581" y="6432"/>
                </a:lnTo>
                <a:lnTo>
                  <a:pt x="2581" y="6481"/>
                </a:lnTo>
                <a:lnTo>
                  <a:pt x="2581" y="6519"/>
                </a:lnTo>
                <a:lnTo>
                  <a:pt x="2581" y="6558"/>
                </a:lnTo>
                <a:lnTo>
                  <a:pt x="2581" y="6578"/>
                </a:lnTo>
                <a:lnTo>
                  <a:pt x="2581" y="6597"/>
                </a:lnTo>
                <a:lnTo>
                  <a:pt x="2581" y="6616"/>
                </a:lnTo>
                <a:lnTo>
                  <a:pt x="2581" y="6616"/>
                </a:lnTo>
                <a:lnTo>
                  <a:pt x="2581" y="6665"/>
                </a:lnTo>
                <a:lnTo>
                  <a:pt x="2571" y="6704"/>
                </a:lnTo>
                <a:lnTo>
                  <a:pt x="2552" y="6723"/>
                </a:lnTo>
                <a:lnTo>
                  <a:pt x="2523" y="6752"/>
                </a:lnTo>
                <a:lnTo>
                  <a:pt x="2494" y="6781"/>
                </a:lnTo>
                <a:lnTo>
                  <a:pt x="2445" y="6791"/>
                </a:lnTo>
                <a:lnTo>
                  <a:pt x="2407" y="6791"/>
                </a:lnTo>
                <a:lnTo>
                  <a:pt x="2348" y="6791"/>
                </a:lnTo>
                <a:lnTo>
                  <a:pt x="2096" y="6694"/>
                </a:lnTo>
                <a:lnTo>
                  <a:pt x="1854" y="6578"/>
                </a:lnTo>
                <a:lnTo>
                  <a:pt x="1621" y="6452"/>
                </a:lnTo>
                <a:lnTo>
                  <a:pt x="1407" y="6296"/>
                </a:lnTo>
                <a:lnTo>
                  <a:pt x="1204" y="6131"/>
                </a:lnTo>
                <a:lnTo>
                  <a:pt x="1010" y="5947"/>
                </a:lnTo>
                <a:lnTo>
                  <a:pt x="825" y="5743"/>
                </a:lnTo>
                <a:lnTo>
                  <a:pt x="651" y="5530"/>
                </a:lnTo>
                <a:lnTo>
                  <a:pt x="505" y="5297"/>
                </a:lnTo>
                <a:lnTo>
                  <a:pt x="369" y="5064"/>
                </a:lnTo>
                <a:lnTo>
                  <a:pt x="263" y="4812"/>
                </a:lnTo>
                <a:lnTo>
                  <a:pt x="166" y="4560"/>
                </a:lnTo>
                <a:lnTo>
                  <a:pt x="98" y="4308"/>
                </a:lnTo>
                <a:lnTo>
                  <a:pt x="39" y="4036"/>
                </a:lnTo>
                <a:lnTo>
                  <a:pt x="10" y="3755"/>
                </a:lnTo>
                <a:lnTo>
                  <a:pt x="1" y="3483"/>
                </a:lnTo>
                <a:lnTo>
                  <a:pt x="10" y="3240"/>
                </a:lnTo>
                <a:lnTo>
                  <a:pt x="30" y="3017"/>
                </a:lnTo>
                <a:lnTo>
                  <a:pt x="68" y="2784"/>
                </a:lnTo>
                <a:lnTo>
                  <a:pt x="117" y="2571"/>
                </a:lnTo>
                <a:lnTo>
                  <a:pt x="175" y="2358"/>
                </a:lnTo>
                <a:lnTo>
                  <a:pt x="263" y="2144"/>
                </a:lnTo>
                <a:lnTo>
                  <a:pt x="350" y="1931"/>
                </a:lnTo>
                <a:lnTo>
                  <a:pt x="457" y="1737"/>
                </a:lnTo>
                <a:lnTo>
                  <a:pt x="583" y="1543"/>
                </a:lnTo>
                <a:lnTo>
                  <a:pt x="709" y="1358"/>
                </a:lnTo>
                <a:lnTo>
                  <a:pt x="854" y="1184"/>
                </a:lnTo>
                <a:lnTo>
                  <a:pt x="1000" y="1019"/>
                </a:lnTo>
                <a:lnTo>
                  <a:pt x="1165" y="864"/>
                </a:lnTo>
                <a:lnTo>
                  <a:pt x="1330" y="728"/>
                </a:lnTo>
                <a:lnTo>
                  <a:pt x="1514" y="582"/>
                </a:lnTo>
                <a:lnTo>
                  <a:pt x="1708" y="466"/>
                </a:lnTo>
                <a:lnTo>
                  <a:pt x="1912" y="359"/>
                </a:lnTo>
                <a:lnTo>
                  <a:pt x="2115" y="252"/>
                </a:lnTo>
                <a:lnTo>
                  <a:pt x="2319" y="184"/>
                </a:lnTo>
                <a:lnTo>
                  <a:pt x="2533" y="117"/>
                </a:lnTo>
                <a:lnTo>
                  <a:pt x="2756" y="68"/>
                </a:lnTo>
                <a:lnTo>
                  <a:pt x="2969" y="29"/>
                </a:lnTo>
                <a:lnTo>
                  <a:pt x="3202" y="10"/>
                </a:lnTo>
                <a:lnTo>
                  <a:pt x="3435" y="0"/>
                </a:lnTo>
                <a:lnTo>
                  <a:pt x="3658" y="10"/>
                </a:lnTo>
                <a:lnTo>
                  <a:pt x="3891" y="29"/>
                </a:lnTo>
                <a:lnTo>
                  <a:pt x="4104" y="68"/>
                </a:lnTo>
                <a:lnTo>
                  <a:pt x="4327" y="117"/>
                </a:lnTo>
                <a:lnTo>
                  <a:pt x="4541" y="184"/>
                </a:lnTo>
                <a:lnTo>
                  <a:pt x="4754" y="252"/>
                </a:lnTo>
                <a:lnTo>
                  <a:pt x="4948" y="359"/>
                </a:lnTo>
                <a:lnTo>
                  <a:pt x="5152" y="466"/>
                </a:lnTo>
                <a:lnTo>
                  <a:pt x="5346" y="582"/>
                </a:lnTo>
                <a:lnTo>
                  <a:pt x="5530" y="728"/>
                </a:lnTo>
                <a:lnTo>
                  <a:pt x="5695" y="864"/>
                </a:lnTo>
                <a:lnTo>
                  <a:pt x="5860" y="1019"/>
                </a:lnTo>
                <a:lnTo>
                  <a:pt x="6015" y="1184"/>
                </a:lnTo>
                <a:lnTo>
                  <a:pt x="6151" y="1358"/>
                </a:lnTo>
                <a:lnTo>
                  <a:pt x="6277" y="1543"/>
                </a:lnTo>
                <a:lnTo>
                  <a:pt x="6404" y="1737"/>
                </a:lnTo>
                <a:lnTo>
                  <a:pt x="6510" y="1931"/>
                </a:lnTo>
                <a:lnTo>
                  <a:pt x="6598" y="2144"/>
                </a:lnTo>
                <a:lnTo>
                  <a:pt x="6685" y="2358"/>
                </a:lnTo>
                <a:lnTo>
                  <a:pt x="6753" y="2571"/>
                </a:lnTo>
                <a:lnTo>
                  <a:pt x="6792" y="2784"/>
                </a:lnTo>
                <a:lnTo>
                  <a:pt x="6830" y="3017"/>
                </a:lnTo>
                <a:lnTo>
                  <a:pt x="6850" y="3240"/>
                </a:lnTo>
                <a:lnTo>
                  <a:pt x="6859" y="3483"/>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317;g5eb17ca0f3_0_72">
            <a:extLst>
              <a:ext uri="{C183D7F6-B498-43B3-948B-1728B52AA6E4}">
                <adec:decorative xmlns:adec="http://schemas.microsoft.com/office/drawing/2017/decorative" val="1"/>
              </a:ext>
            </a:extLst>
          </p:cNvPr>
          <p:cNvSpPr/>
          <p:nvPr/>
        </p:nvSpPr>
        <p:spPr>
          <a:xfrm>
            <a:off x="4498164" y="1388361"/>
            <a:ext cx="368404" cy="435903"/>
          </a:xfrm>
          <a:custGeom>
            <a:avLst/>
            <a:gdLst/>
            <a:ahLst/>
            <a:cxnLst/>
            <a:rect l="l" t="t" r="r" b="b"/>
            <a:pathLst>
              <a:path w="6870" h="8131" extrusionOk="0">
                <a:moveTo>
                  <a:pt x="1466" y="3290"/>
                </a:moveTo>
                <a:lnTo>
                  <a:pt x="1689" y="3338"/>
                </a:lnTo>
                <a:lnTo>
                  <a:pt x="1931" y="3367"/>
                </a:lnTo>
                <a:lnTo>
                  <a:pt x="2164" y="3406"/>
                </a:lnTo>
                <a:lnTo>
                  <a:pt x="2417" y="3435"/>
                </a:lnTo>
                <a:lnTo>
                  <a:pt x="2659" y="3455"/>
                </a:lnTo>
                <a:lnTo>
                  <a:pt x="2921" y="3474"/>
                </a:lnTo>
                <a:lnTo>
                  <a:pt x="3173" y="3484"/>
                </a:lnTo>
                <a:lnTo>
                  <a:pt x="3445" y="3484"/>
                </a:lnTo>
                <a:lnTo>
                  <a:pt x="3697" y="3484"/>
                </a:lnTo>
                <a:lnTo>
                  <a:pt x="3969" y="3474"/>
                </a:lnTo>
                <a:lnTo>
                  <a:pt x="4211" y="3455"/>
                </a:lnTo>
                <a:lnTo>
                  <a:pt x="4473" y="3435"/>
                </a:lnTo>
                <a:lnTo>
                  <a:pt x="4706" y="3406"/>
                </a:lnTo>
                <a:lnTo>
                  <a:pt x="4958" y="3367"/>
                </a:lnTo>
                <a:lnTo>
                  <a:pt x="5181" y="3338"/>
                </a:lnTo>
                <a:lnTo>
                  <a:pt x="5424" y="3290"/>
                </a:lnTo>
                <a:lnTo>
                  <a:pt x="5647" y="3232"/>
                </a:lnTo>
                <a:lnTo>
                  <a:pt x="5851" y="3183"/>
                </a:lnTo>
                <a:lnTo>
                  <a:pt x="6055" y="3115"/>
                </a:lnTo>
                <a:lnTo>
                  <a:pt x="6239" y="3047"/>
                </a:lnTo>
                <a:lnTo>
                  <a:pt x="6413" y="2970"/>
                </a:lnTo>
                <a:lnTo>
                  <a:pt x="6578" y="2882"/>
                </a:lnTo>
                <a:lnTo>
                  <a:pt x="6734" y="2805"/>
                </a:lnTo>
                <a:lnTo>
                  <a:pt x="6869" y="2708"/>
                </a:lnTo>
                <a:lnTo>
                  <a:pt x="6869" y="3484"/>
                </a:lnTo>
                <a:lnTo>
                  <a:pt x="6860" y="3561"/>
                </a:lnTo>
                <a:lnTo>
                  <a:pt x="6840" y="3639"/>
                </a:lnTo>
                <a:lnTo>
                  <a:pt x="6811" y="3707"/>
                </a:lnTo>
                <a:lnTo>
                  <a:pt x="6753" y="3785"/>
                </a:lnTo>
                <a:lnTo>
                  <a:pt x="6685" y="3852"/>
                </a:lnTo>
                <a:lnTo>
                  <a:pt x="6617" y="3920"/>
                </a:lnTo>
                <a:lnTo>
                  <a:pt x="6520" y="3998"/>
                </a:lnTo>
                <a:lnTo>
                  <a:pt x="6413" y="4056"/>
                </a:lnTo>
                <a:lnTo>
                  <a:pt x="6297" y="4124"/>
                </a:lnTo>
                <a:lnTo>
                  <a:pt x="6152" y="4182"/>
                </a:lnTo>
                <a:lnTo>
                  <a:pt x="6016" y="4250"/>
                </a:lnTo>
                <a:lnTo>
                  <a:pt x="5870" y="4308"/>
                </a:lnTo>
                <a:lnTo>
                  <a:pt x="5705" y="4347"/>
                </a:lnTo>
                <a:lnTo>
                  <a:pt x="5531" y="4396"/>
                </a:lnTo>
                <a:lnTo>
                  <a:pt x="5346" y="4444"/>
                </a:lnTo>
                <a:lnTo>
                  <a:pt x="5152" y="4493"/>
                </a:lnTo>
                <a:lnTo>
                  <a:pt x="4755" y="4551"/>
                </a:lnTo>
                <a:lnTo>
                  <a:pt x="4328" y="4609"/>
                </a:lnTo>
                <a:lnTo>
                  <a:pt x="3891" y="4638"/>
                </a:lnTo>
                <a:lnTo>
                  <a:pt x="3445" y="4648"/>
                </a:lnTo>
                <a:lnTo>
                  <a:pt x="2989" y="4638"/>
                </a:lnTo>
                <a:lnTo>
                  <a:pt x="2543" y="4609"/>
                </a:lnTo>
                <a:lnTo>
                  <a:pt x="2125" y="4551"/>
                </a:lnTo>
                <a:lnTo>
                  <a:pt x="1922" y="4522"/>
                </a:lnTo>
                <a:lnTo>
                  <a:pt x="1718" y="4493"/>
                </a:lnTo>
                <a:lnTo>
                  <a:pt x="1524" y="4444"/>
                </a:lnTo>
                <a:lnTo>
                  <a:pt x="1340" y="4396"/>
                </a:lnTo>
                <a:lnTo>
                  <a:pt x="1165" y="4347"/>
                </a:lnTo>
                <a:lnTo>
                  <a:pt x="1010" y="4308"/>
                </a:lnTo>
                <a:lnTo>
                  <a:pt x="855" y="4250"/>
                </a:lnTo>
                <a:lnTo>
                  <a:pt x="719" y="4182"/>
                </a:lnTo>
                <a:lnTo>
                  <a:pt x="583" y="4124"/>
                </a:lnTo>
                <a:lnTo>
                  <a:pt x="467" y="4056"/>
                </a:lnTo>
                <a:lnTo>
                  <a:pt x="350" y="3998"/>
                </a:lnTo>
                <a:lnTo>
                  <a:pt x="263" y="3920"/>
                </a:lnTo>
                <a:lnTo>
                  <a:pt x="185" y="3852"/>
                </a:lnTo>
                <a:lnTo>
                  <a:pt x="127" y="3785"/>
                </a:lnTo>
                <a:lnTo>
                  <a:pt x="69" y="3707"/>
                </a:lnTo>
                <a:lnTo>
                  <a:pt x="30" y="3639"/>
                </a:lnTo>
                <a:lnTo>
                  <a:pt x="11" y="3561"/>
                </a:lnTo>
                <a:lnTo>
                  <a:pt x="1" y="3484"/>
                </a:lnTo>
                <a:lnTo>
                  <a:pt x="1" y="2708"/>
                </a:lnTo>
                <a:lnTo>
                  <a:pt x="146" y="2805"/>
                </a:lnTo>
                <a:lnTo>
                  <a:pt x="302" y="2882"/>
                </a:lnTo>
                <a:lnTo>
                  <a:pt x="467" y="2970"/>
                </a:lnTo>
                <a:lnTo>
                  <a:pt x="641" y="3047"/>
                </a:lnTo>
                <a:lnTo>
                  <a:pt x="825" y="3115"/>
                </a:lnTo>
                <a:lnTo>
                  <a:pt x="1020" y="3183"/>
                </a:lnTo>
                <a:lnTo>
                  <a:pt x="1233" y="3232"/>
                </a:lnTo>
                <a:close/>
                <a:moveTo>
                  <a:pt x="1466" y="6773"/>
                </a:moveTo>
                <a:lnTo>
                  <a:pt x="1689" y="6821"/>
                </a:lnTo>
                <a:lnTo>
                  <a:pt x="1931" y="6850"/>
                </a:lnTo>
                <a:lnTo>
                  <a:pt x="2164" y="6889"/>
                </a:lnTo>
                <a:lnTo>
                  <a:pt x="2417" y="6918"/>
                </a:lnTo>
                <a:lnTo>
                  <a:pt x="2659" y="6937"/>
                </a:lnTo>
                <a:lnTo>
                  <a:pt x="2921" y="6957"/>
                </a:lnTo>
                <a:lnTo>
                  <a:pt x="3173" y="6967"/>
                </a:lnTo>
                <a:lnTo>
                  <a:pt x="3445" y="6967"/>
                </a:lnTo>
                <a:lnTo>
                  <a:pt x="3697" y="6967"/>
                </a:lnTo>
                <a:lnTo>
                  <a:pt x="3969" y="6957"/>
                </a:lnTo>
                <a:lnTo>
                  <a:pt x="4211" y="6937"/>
                </a:lnTo>
                <a:lnTo>
                  <a:pt x="4473" y="6918"/>
                </a:lnTo>
                <a:lnTo>
                  <a:pt x="4706" y="6889"/>
                </a:lnTo>
                <a:lnTo>
                  <a:pt x="4958" y="6850"/>
                </a:lnTo>
                <a:lnTo>
                  <a:pt x="5181" y="6821"/>
                </a:lnTo>
                <a:lnTo>
                  <a:pt x="5424" y="6773"/>
                </a:lnTo>
                <a:lnTo>
                  <a:pt x="5647" y="6714"/>
                </a:lnTo>
                <a:lnTo>
                  <a:pt x="5851" y="6666"/>
                </a:lnTo>
                <a:lnTo>
                  <a:pt x="6055" y="6598"/>
                </a:lnTo>
                <a:lnTo>
                  <a:pt x="6239" y="6530"/>
                </a:lnTo>
                <a:lnTo>
                  <a:pt x="6413" y="6452"/>
                </a:lnTo>
                <a:lnTo>
                  <a:pt x="6578" y="6375"/>
                </a:lnTo>
                <a:lnTo>
                  <a:pt x="6734" y="6287"/>
                </a:lnTo>
                <a:lnTo>
                  <a:pt x="6869" y="6190"/>
                </a:lnTo>
                <a:lnTo>
                  <a:pt x="6869" y="6967"/>
                </a:lnTo>
                <a:lnTo>
                  <a:pt x="6860" y="7044"/>
                </a:lnTo>
                <a:lnTo>
                  <a:pt x="6840" y="7122"/>
                </a:lnTo>
                <a:lnTo>
                  <a:pt x="6811" y="7190"/>
                </a:lnTo>
                <a:lnTo>
                  <a:pt x="6753" y="7267"/>
                </a:lnTo>
                <a:lnTo>
                  <a:pt x="6685" y="7345"/>
                </a:lnTo>
                <a:lnTo>
                  <a:pt x="6617" y="7413"/>
                </a:lnTo>
                <a:lnTo>
                  <a:pt x="6520" y="7481"/>
                </a:lnTo>
                <a:lnTo>
                  <a:pt x="6413" y="7549"/>
                </a:lnTo>
                <a:lnTo>
                  <a:pt x="6297" y="7617"/>
                </a:lnTo>
                <a:lnTo>
                  <a:pt x="6152" y="7675"/>
                </a:lnTo>
                <a:lnTo>
                  <a:pt x="6016" y="7733"/>
                </a:lnTo>
                <a:lnTo>
                  <a:pt x="5870" y="7791"/>
                </a:lnTo>
                <a:lnTo>
                  <a:pt x="5705" y="7840"/>
                </a:lnTo>
                <a:lnTo>
                  <a:pt x="5531" y="7888"/>
                </a:lnTo>
                <a:lnTo>
                  <a:pt x="5346" y="7927"/>
                </a:lnTo>
                <a:lnTo>
                  <a:pt x="5152" y="7976"/>
                </a:lnTo>
                <a:lnTo>
                  <a:pt x="4755" y="8034"/>
                </a:lnTo>
                <a:lnTo>
                  <a:pt x="4328" y="8092"/>
                </a:lnTo>
                <a:lnTo>
                  <a:pt x="3891" y="8121"/>
                </a:lnTo>
                <a:lnTo>
                  <a:pt x="3445" y="8131"/>
                </a:lnTo>
                <a:lnTo>
                  <a:pt x="2989" y="8121"/>
                </a:lnTo>
                <a:lnTo>
                  <a:pt x="2543" y="8092"/>
                </a:lnTo>
                <a:lnTo>
                  <a:pt x="2125" y="8034"/>
                </a:lnTo>
                <a:lnTo>
                  <a:pt x="1922" y="8014"/>
                </a:lnTo>
                <a:lnTo>
                  <a:pt x="1718" y="7976"/>
                </a:lnTo>
                <a:lnTo>
                  <a:pt x="1524" y="7927"/>
                </a:lnTo>
                <a:lnTo>
                  <a:pt x="1340" y="7888"/>
                </a:lnTo>
                <a:lnTo>
                  <a:pt x="1165" y="7840"/>
                </a:lnTo>
                <a:lnTo>
                  <a:pt x="1010" y="7791"/>
                </a:lnTo>
                <a:lnTo>
                  <a:pt x="855" y="7733"/>
                </a:lnTo>
                <a:lnTo>
                  <a:pt x="719" y="7675"/>
                </a:lnTo>
                <a:lnTo>
                  <a:pt x="583" y="7617"/>
                </a:lnTo>
                <a:lnTo>
                  <a:pt x="467" y="7549"/>
                </a:lnTo>
                <a:lnTo>
                  <a:pt x="350" y="7481"/>
                </a:lnTo>
                <a:lnTo>
                  <a:pt x="263" y="7413"/>
                </a:lnTo>
                <a:lnTo>
                  <a:pt x="185" y="7345"/>
                </a:lnTo>
                <a:lnTo>
                  <a:pt x="127" y="7267"/>
                </a:lnTo>
                <a:lnTo>
                  <a:pt x="69" y="7190"/>
                </a:lnTo>
                <a:lnTo>
                  <a:pt x="30" y="7122"/>
                </a:lnTo>
                <a:lnTo>
                  <a:pt x="11" y="7044"/>
                </a:lnTo>
                <a:lnTo>
                  <a:pt x="1" y="6967"/>
                </a:lnTo>
                <a:lnTo>
                  <a:pt x="1" y="6190"/>
                </a:lnTo>
                <a:lnTo>
                  <a:pt x="146" y="6287"/>
                </a:lnTo>
                <a:lnTo>
                  <a:pt x="302" y="6375"/>
                </a:lnTo>
                <a:lnTo>
                  <a:pt x="467" y="6452"/>
                </a:lnTo>
                <a:lnTo>
                  <a:pt x="641" y="6530"/>
                </a:lnTo>
                <a:lnTo>
                  <a:pt x="825" y="6598"/>
                </a:lnTo>
                <a:lnTo>
                  <a:pt x="1020" y="6666"/>
                </a:lnTo>
                <a:lnTo>
                  <a:pt x="1233" y="6714"/>
                </a:lnTo>
                <a:close/>
                <a:moveTo>
                  <a:pt x="1466" y="5026"/>
                </a:moveTo>
                <a:lnTo>
                  <a:pt x="1689" y="5075"/>
                </a:lnTo>
                <a:lnTo>
                  <a:pt x="1931" y="5114"/>
                </a:lnTo>
                <a:lnTo>
                  <a:pt x="2164" y="5152"/>
                </a:lnTo>
                <a:lnTo>
                  <a:pt x="2417" y="5182"/>
                </a:lnTo>
                <a:lnTo>
                  <a:pt x="2659" y="5191"/>
                </a:lnTo>
                <a:lnTo>
                  <a:pt x="2921" y="5211"/>
                </a:lnTo>
                <a:lnTo>
                  <a:pt x="3173" y="5220"/>
                </a:lnTo>
                <a:lnTo>
                  <a:pt x="3445" y="5220"/>
                </a:lnTo>
                <a:lnTo>
                  <a:pt x="3697" y="5220"/>
                </a:lnTo>
                <a:lnTo>
                  <a:pt x="3969" y="5211"/>
                </a:lnTo>
                <a:lnTo>
                  <a:pt x="4211" y="5191"/>
                </a:lnTo>
                <a:lnTo>
                  <a:pt x="4473" y="5182"/>
                </a:lnTo>
                <a:lnTo>
                  <a:pt x="4706" y="5152"/>
                </a:lnTo>
                <a:lnTo>
                  <a:pt x="4958" y="5114"/>
                </a:lnTo>
                <a:lnTo>
                  <a:pt x="5181" y="5075"/>
                </a:lnTo>
                <a:lnTo>
                  <a:pt x="5424" y="5026"/>
                </a:lnTo>
                <a:lnTo>
                  <a:pt x="5647" y="4978"/>
                </a:lnTo>
                <a:lnTo>
                  <a:pt x="5851" y="4920"/>
                </a:lnTo>
                <a:lnTo>
                  <a:pt x="6055" y="4852"/>
                </a:lnTo>
                <a:lnTo>
                  <a:pt x="6239" y="4793"/>
                </a:lnTo>
                <a:lnTo>
                  <a:pt x="6413" y="4706"/>
                </a:lnTo>
                <a:lnTo>
                  <a:pt x="6578" y="4638"/>
                </a:lnTo>
                <a:lnTo>
                  <a:pt x="6734" y="4541"/>
                </a:lnTo>
                <a:lnTo>
                  <a:pt x="6869" y="4454"/>
                </a:lnTo>
                <a:lnTo>
                  <a:pt x="6869" y="5220"/>
                </a:lnTo>
                <a:lnTo>
                  <a:pt x="6860" y="5308"/>
                </a:lnTo>
                <a:lnTo>
                  <a:pt x="6840" y="5376"/>
                </a:lnTo>
                <a:lnTo>
                  <a:pt x="6811" y="5453"/>
                </a:lnTo>
                <a:lnTo>
                  <a:pt x="6753" y="5521"/>
                </a:lnTo>
                <a:lnTo>
                  <a:pt x="6685" y="5599"/>
                </a:lnTo>
                <a:lnTo>
                  <a:pt x="6617" y="5676"/>
                </a:lnTo>
                <a:lnTo>
                  <a:pt x="6520" y="5734"/>
                </a:lnTo>
                <a:lnTo>
                  <a:pt x="6413" y="5812"/>
                </a:lnTo>
                <a:lnTo>
                  <a:pt x="6297" y="5870"/>
                </a:lnTo>
                <a:lnTo>
                  <a:pt x="6152" y="5938"/>
                </a:lnTo>
                <a:lnTo>
                  <a:pt x="6016" y="5996"/>
                </a:lnTo>
                <a:lnTo>
                  <a:pt x="5870" y="6045"/>
                </a:lnTo>
                <a:lnTo>
                  <a:pt x="5705" y="6093"/>
                </a:lnTo>
                <a:lnTo>
                  <a:pt x="5531" y="6142"/>
                </a:lnTo>
                <a:lnTo>
                  <a:pt x="5346" y="6181"/>
                </a:lnTo>
                <a:lnTo>
                  <a:pt x="5152" y="6229"/>
                </a:lnTo>
                <a:lnTo>
                  <a:pt x="4755" y="6297"/>
                </a:lnTo>
                <a:lnTo>
                  <a:pt x="4328" y="6346"/>
                </a:lnTo>
                <a:lnTo>
                  <a:pt x="3891" y="6375"/>
                </a:lnTo>
                <a:lnTo>
                  <a:pt x="3445" y="6384"/>
                </a:lnTo>
                <a:lnTo>
                  <a:pt x="2989" y="6375"/>
                </a:lnTo>
                <a:lnTo>
                  <a:pt x="2543" y="6346"/>
                </a:lnTo>
                <a:lnTo>
                  <a:pt x="2125" y="6297"/>
                </a:lnTo>
                <a:lnTo>
                  <a:pt x="1922" y="6268"/>
                </a:lnTo>
                <a:lnTo>
                  <a:pt x="1718" y="6229"/>
                </a:lnTo>
                <a:lnTo>
                  <a:pt x="1524" y="6181"/>
                </a:lnTo>
                <a:lnTo>
                  <a:pt x="1340" y="6142"/>
                </a:lnTo>
                <a:lnTo>
                  <a:pt x="1165" y="6093"/>
                </a:lnTo>
                <a:lnTo>
                  <a:pt x="1010" y="6045"/>
                </a:lnTo>
                <a:lnTo>
                  <a:pt x="855" y="5996"/>
                </a:lnTo>
                <a:lnTo>
                  <a:pt x="719" y="5938"/>
                </a:lnTo>
                <a:lnTo>
                  <a:pt x="583" y="5870"/>
                </a:lnTo>
                <a:lnTo>
                  <a:pt x="467" y="5812"/>
                </a:lnTo>
                <a:lnTo>
                  <a:pt x="350" y="5734"/>
                </a:lnTo>
                <a:lnTo>
                  <a:pt x="263" y="5676"/>
                </a:lnTo>
                <a:lnTo>
                  <a:pt x="185" y="5599"/>
                </a:lnTo>
                <a:lnTo>
                  <a:pt x="127" y="5521"/>
                </a:lnTo>
                <a:lnTo>
                  <a:pt x="69" y="5453"/>
                </a:lnTo>
                <a:lnTo>
                  <a:pt x="30" y="5376"/>
                </a:lnTo>
                <a:lnTo>
                  <a:pt x="11" y="5308"/>
                </a:lnTo>
                <a:lnTo>
                  <a:pt x="1" y="5220"/>
                </a:lnTo>
                <a:lnTo>
                  <a:pt x="1" y="4454"/>
                </a:lnTo>
                <a:lnTo>
                  <a:pt x="146" y="4541"/>
                </a:lnTo>
                <a:lnTo>
                  <a:pt x="302" y="4638"/>
                </a:lnTo>
                <a:lnTo>
                  <a:pt x="467" y="4706"/>
                </a:lnTo>
                <a:lnTo>
                  <a:pt x="641" y="4793"/>
                </a:lnTo>
                <a:lnTo>
                  <a:pt x="825" y="4852"/>
                </a:lnTo>
                <a:lnTo>
                  <a:pt x="1020" y="4920"/>
                </a:lnTo>
                <a:lnTo>
                  <a:pt x="1233" y="4978"/>
                </a:lnTo>
                <a:close/>
                <a:moveTo>
                  <a:pt x="1718" y="156"/>
                </a:moveTo>
                <a:lnTo>
                  <a:pt x="2125" y="88"/>
                </a:lnTo>
                <a:lnTo>
                  <a:pt x="2543" y="30"/>
                </a:lnTo>
                <a:lnTo>
                  <a:pt x="2989" y="11"/>
                </a:lnTo>
                <a:lnTo>
                  <a:pt x="3445" y="1"/>
                </a:lnTo>
                <a:lnTo>
                  <a:pt x="3891" y="11"/>
                </a:lnTo>
                <a:lnTo>
                  <a:pt x="4328" y="30"/>
                </a:lnTo>
                <a:lnTo>
                  <a:pt x="4755" y="88"/>
                </a:lnTo>
                <a:lnTo>
                  <a:pt x="5152" y="156"/>
                </a:lnTo>
                <a:lnTo>
                  <a:pt x="5346" y="195"/>
                </a:lnTo>
                <a:lnTo>
                  <a:pt x="5531" y="234"/>
                </a:lnTo>
                <a:lnTo>
                  <a:pt x="5705" y="282"/>
                </a:lnTo>
                <a:lnTo>
                  <a:pt x="5870" y="341"/>
                </a:lnTo>
                <a:lnTo>
                  <a:pt x="6016" y="389"/>
                </a:lnTo>
                <a:lnTo>
                  <a:pt x="6152" y="447"/>
                </a:lnTo>
                <a:lnTo>
                  <a:pt x="6297" y="515"/>
                </a:lnTo>
                <a:lnTo>
                  <a:pt x="6413" y="573"/>
                </a:lnTo>
                <a:lnTo>
                  <a:pt x="6520" y="651"/>
                </a:lnTo>
                <a:lnTo>
                  <a:pt x="6617" y="709"/>
                </a:lnTo>
                <a:lnTo>
                  <a:pt x="6685" y="787"/>
                </a:lnTo>
                <a:lnTo>
                  <a:pt x="6753" y="855"/>
                </a:lnTo>
                <a:lnTo>
                  <a:pt x="6811" y="932"/>
                </a:lnTo>
                <a:lnTo>
                  <a:pt x="6840" y="1010"/>
                </a:lnTo>
                <a:lnTo>
                  <a:pt x="6860" y="1078"/>
                </a:lnTo>
                <a:lnTo>
                  <a:pt x="6869" y="1165"/>
                </a:lnTo>
                <a:lnTo>
                  <a:pt x="6869" y="1738"/>
                </a:lnTo>
                <a:lnTo>
                  <a:pt x="6860" y="1825"/>
                </a:lnTo>
                <a:lnTo>
                  <a:pt x="6840" y="1893"/>
                </a:lnTo>
                <a:lnTo>
                  <a:pt x="6811" y="1970"/>
                </a:lnTo>
                <a:lnTo>
                  <a:pt x="6753" y="2038"/>
                </a:lnTo>
                <a:lnTo>
                  <a:pt x="6685" y="2116"/>
                </a:lnTo>
                <a:lnTo>
                  <a:pt x="6617" y="2184"/>
                </a:lnTo>
                <a:lnTo>
                  <a:pt x="6520" y="2252"/>
                </a:lnTo>
                <a:lnTo>
                  <a:pt x="6413" y="2320"/>
                </a:lnTo>
                <a:lnTo>
                  <a:pt x="6297" y="2378"/>
                </a:lnTo>
                <a:lnTo>
                  <a:pt x="6152" y="2446"/>
                </a:lnTo>
                <a:lnTo>
                  <a:pt x="6016" y="2514"/>
                </a:lnTo>
                <a:lnTo>
                  <a:pt x="5870" y="2562"/>
                </a:lnTo>
                <a:lnTo>
                  <a:pt x="5705" y="2611"/>
                </a:lnTo>
                <a:lnTo>
                  <a:pt x="5531" y="2659"/>
                </a:lnTo>
                <a:lnTo>
                  <a:pt x="5346" y="2698"/>
                </a:lnTo>
                <a:lnTo>
                  <a:pt x="5152" y="2746"/>
                </a:lnTo>
                <a:lnTo>
                  <a:pt x="4755" y="2814"/>
                </a:lnTo>
                <a:lnTo>
                  <a:pt x="4328" y="2863"/>
                </a:lnTo>
                <a:lnTo>
                  <a:pt x="3891" y="2892"/>
                </a:lnTo>
                <a:lnTo>
                  <a:pt x="3445" y="2902"/>
                </a:lnTo>
                <a:lnTo>
                  <a:pt x="2989" y="2892"/>
                </a:lnTo>
                <a:lnTo>
                  <a:pt x="2543" y="2863"/>
                </a:lnTo>
                <a:lnTo>
                  <a:pt x="2125" y="2814"/>
                </a:lnTo>
                <a:lnTo>
                  <a:pt x="1922" y="2785"/>
                </a:lnTo>
                <a:lnTo>
                  <a:pt x="1718" y="2746"/>
                </a:lnTo>
                <a:lnTo>
                  <a:pt x="1524" y="2698"/>
                </a:lnTo>
                <a:lnTo>
                  <a:pt x="1340" y="2659"/>
                </a:lnTo>
                <a:lnTo>
                  <a:pt x="1165" y="2611"/>
                </a:lnTo>
                <a:lnTo>
                  <a:pt x="1010" y="2562"/>
                </a:lnTo>
                <a:lnTo>
                  <a:pt x="855" y="2514"/>
                </a:lnTo>
                <a:lnTo>
                  <a:pt x="719" y="2446"/>
                </a:lnTo>
                <a:lnTo>
                  <a:pt x="583" y="2378"/>
                </a:lnTo>
                <a:lnTo>
                  <a:pt x="467" y="2320"/>
                </a:lnTo>
                <a:lnTo>
                  <a:pt x="350" y="2252"/>
                </a:lnTo>
                <a:lnTo>
                  <a:pt x="263" y="2184"/>
                </a:lnTo>
                <a:lnTo>
                  <a:pt x="185" y="2116"/>
                </a:lnTo>
                <a:lnTo>
                  <a:pt x="127" y="2038"/>
                </a:lnTo>
                <a:lnTo>
                  <a:pt x="69" y="1970"/>
                </a:lnTo>
                <a:lnTo>
                  <a:pt x="30" y="1893"/>
                </a:lnTo>
                <a:lnTo>
                  <a:pt x="11" y="1825"/>
                </a:lnTo>
                <a:lnTo>
                  <a:pt x="1" y="1738"/>
                </a:lnTo>
                <a:lnTo>
                  <a:pt x="1" y="1165"/>
                </a:lnTo>
                <a:lnTo>
                  <a:pt x="11" y="1078"/>
                </a:lnTo>
                <a:lnTo>
                  <a:pt x="30" y="1010"/>
                </a:lnTo>
                <a:lnTo>
                  <a:pt x="69" y="932"/>
                </a:lnTo>
                <a:lnTo>
                  <a:pt x="127" y="855"/>
                </a:lnTo>
                <a:lnTo>
                  <a:pt x="185" y="787"/>
                </a:lnTo>
                <a:lnTo>
                  <a:pt x="263" y="709"/>
                </a:lnTo>
                <a:lnTo>
                  <a:pt x="350" y="651"/>
                </a:lnTo>
                <a:lnTo>
                  <a:pt x="467" y="573"/>
                </a:lnTo>
                <a:lnTo>
                  <a:pt x="583" y="515"/>
                </a:lnTo>
                <a:lnTo>
                  <a:pt x="719" y="447"/>
                </a:lnTo>
                <a:lnTo>
                  <a:pt x="855" y="389"/>
                </a:lnTo>
                <a:lnTo>
                  <a:pt x="1010" y="341"/>
                </a:lnTo>
                <a:lnTo>
                  <a:pt x="1165" y="282"/>
                </a:lnTo>
                <a:lnTo>
                  <a:pt x="1340" y="234"/>
                </a:lnTo>
                <a:lnTo>
                  <a:pt x="1524" y="195"/>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 name="Google Shape;318;g5eb17ca0f3_0_72">
            <a:extLst>
              <a:ext uri="{C183D7F6-B498-43B3-948B-1728B52AA6E4}">
                <adec:decorative xmlns:adec="http://schemas.microsoft.com/office/drawing/2017/decorative" val="1"/>
              </a:ext>
            </a:extLst>
          </p:cNvPr>
          <p:cNvSpPr/>
          <p:nvPr/>
        </p:nvSpPr>
        <p:spPr>
          <a:xfrm>
            <a:off x="4495136" y="4824108"/>
            <a:ext cx="374463" cy="409000"/>
          </a:xfrm>
          <a:custGeom>
            <a:avLst/>
            <a:gdLst/>
            <a:ahLst/>
            <a:cxnLst/>
            <a:rect l="l" t="t" r="r" b="b"/>
            <a:pathLst>
              <a:path w="7442" h="8130" extrusionOk="0">
                <a:moveTo>
                  <a:pt x="5831" y="4385"/>
                </a:moveTo>
                <a:lnTo>
                  <a:pt x="3542" y="6704"/>
                </a:lnTo>
                <a:lnTo>
                  <a:pt x="3493" y="6733"/>
                </a:lnTo>
                <a:lnTo>
                  <a:pt x="3435" y="6743"/>
                </a:lnTo>
                <a:lnTo>
                  <a:pt x="3387" y="6733"/>
                </a:lnTo>
                <a:lnTo>
                  <a:pt x="3328" y="6704"/>
                </a:lnTo>
                <a:lnTo>
                  <a:pt x="2048" y="5384"/>
                </a:lnTo>
                <a:lnTo>
                  <a:pt x="2009" y="5346"/>
                </a:lnTo>
                <a:lnTo>
                  <a:pt x="1999" y="5287"/>
                </a:lnTo>
                <a:lnTo>
                  <a:pt x="2009" y="5229"/>
                </a:lnTo>
                <a:lnTo>
                  <a:pt x="2048" y="5190"/>
                </a:lnTo>
                <a:lnTo>
                  <a:pt x="2242" y="4977"/>
                </a:lnTo>
                <a:lnTo>
                  <a:pt x="2290" y="4948"/>
                </a:lnTo>
                <a:lnTo>
                  <a:pt x="2349" y="4938"/>
                </a:lnTo>
                <a:lnTo>
                  <a:pt x="2397" y="4948"/>
                </a:lnTo>
                <a:lnTo>
                  <a:pt x="2446" y="4977"/>
                </a:lnTo>
                <a:lnTo>
                  <a:pt x="3435" y="5976"/>
                </a:lnTo>
                <a:lnTo>
                  <a:pt x="5414" y="3968"/>
                </a:lnTo>
                <a:lnTo>
                  <a:pt x="5463" y="3929"/>
                </a:lnTo>
                <a:lnTo>
                  <a:pt x="5521" y="3919"/>
                </a:lnTo>
                <a:lnTo>
                  <a:pt x="5569" y="3929"/>
                </a:lnTo>
                <a:lnTo>
                  <a:pt x="5618" y="3968"/>
                </a:lnTo>
                <a:lnTo>
                  <a:pt x="5831" y="4172"/>
                </a:lnTo>
                <a:lnTo>
                  <a:pt x="5861" y="4220"/>
                </a:lnTo>
                <a:lnTo>
                  <a:pt x="5870" y="4269"/>
                </a:lnTo>
                <a:lnTo>
                  <a:pt x="5861" y="4327"/>
                </a:lnTo>
                <a:close/>
                <a:moveTo>
                  <a:pt x="564" y="7548"/>
                </a:moveTo>
                <a:lnTo>
                  <a:pt x="6869" y="7548"/>
                </a:lnTo>
                <a:lnTo>
                  <a:pt x="6869" y="2901"/>
                </a:lnTo>
                <a:lnTo>
                  <a:pt x="564" y="2901"/>
                </a:lnTo>
                <a:close/>
                <a:moveTo>
                  <a:pt x="2290" y="2037"/>
                </a:moveTo>
                <a:lnTo>
                  <a:pt x="2290" y="728"/>
                </a:lnTo>
                <a:lnTo>
                  <a:pt x="2281" y="669"/>
                </a:lnTo>
                <a:lnTo>
                  <a:pt x="2242" y="621"/>
                </a:lnTo>
                <a:lnTo>
                  <a:pt x="2203" y="592"/>
                </a:lnTo>
                <a:lnTo>
                  <a:pt x="2174" y="582"/>
                </a:lnTo>
                <a:lnTo>
                  <a:pt x="2145" y="582"/>
                </a:lnTo>
                <a:lnTo>
                  <a:pt x="1864" y="582"/>
                </a:lnTo>
                <a:lnTo>
                  <a:pt x="1805" y="592"/>
                </a:lnTo>
                <a:lnTo>
                  <a:pt x="1776" y="602"/>
                </a:lnTo>
                <a:lnTo>
                  <a:pt x="1757" y="621"/>
                </a:lnTo>
                <a:lnTo>
                  <a:pt x="1718" y="669"/>
                </a:lnTo>
                <a:lnTo>
                  <a:pt x="1718" y="728"/>
                </a:lnTo>
                <a:lnTo>
                  <a:pt x="1718" y="2037"/>
                </a:lnTo>
                <a:lnTo>
                  <a:pt x="1718" y="2096"/>
                </a:lnTo>
                <a:lnTo>
                  <a:pt x="1757" y="2144"/>
                </a:lnTo>
                <a:lnTo>
                  <a:pt x="1776" y="2163"/>
                </a:lnTo>
                <a:lnTo>
                  <a:pt x="1805" y="2173"/>
                </a:lnTo>
                <a:lnTo>
                  <a:pt x="1864" y="2183"/>
                </a:lnTo>
                <a:lnTo>
                  <a:pt x="2145" y="2183"/>
                </a:lnTo>
                <a:lnTo>
                  <a:pt x="2174" y="2183"/>
                </a:lnTo>
                <a:lnTo>
                  <a:pt x="2203" y="2173"/>
                </a:lnTo>
                <a:lnTo>
                  <a:pt x="2242" y="2144"/>
                </a:lnTo>
                <a:lnTo>
                  <a:pt x="2281" y="2096"/>
                </a:lnTo>
                <a:close/>
                <a:moveTo>
                  <a:pt x="5715" y="2037"/>
                </a:moveTo>
                <a:lnTo>
                  <a:pt x="5715" y="728"/>
                </a:lnTo>
                <a:lnTo>
                  <a:pt x="5715" y="669"/>
                </a:lnTo>
                <a:lnTo>
                  <a:pt x="5686" y="621"/>
                </a:lnTo>
                <a:lnTo>
                  <a:pt x="5637" y="592"/>
                </a:lnTo>
                <a:lnTo>
                  <a:pt x="5579" y="582"/>
                </a:lnTo>
                <a:lnTo>
                  <a:pt x="5298" y="582"/>
                </a:lnTo>
                <a:lnTo>
                  <a:pt x="5259" y="582"/>
                </a:lnTo>
                <a:lnTo>
                  <a:pt x="5230" y="592"/>
                </a:lnTo>
                <a:lnTo>
                  <a:pt x="5191" y="621"/>
                </a:lnTo>
                <a:lnTo>
                  <a:pt x="5162" y="669"/>
                </a:lnTo>
                <a:lnTo>
                  <a:pt x="5152" y="728"/>
                </a:lnTo>
                <a:lnTo>
                  <a:pt x="5152" y="2037"/>
                </a:lnTo>
                <a:lnTo>
                  <a:pt x="5162" y="2096"/>
                </a:lnTo>
                <a:lnTo>
                  <a:pt x="5191" y="2144"/>
                </a:lnTo>
                <a:lnTo>
                  <a:pt x="5230" y="2173"/>
                </a:lnTo>
                <a:lnTo>
                  <a:pt x="5259" y="2183"/>
                </a:lnTo>
                <a:lnTo>
                  <a:pt x="5298" y="2183"/>
                </a:lnTo>
                <a:lnTo>
                  <a:pt x="5579" y="2183"/>
                </a:lnTo>
                <a:lnTo>
                  <a:pt x="5637" y="2173"/>
                </a:lnTo>
                <a:lnTo>
                  <a:pt x="5686" y="2144"/>
                </a:lnTo>
                <a:lnTo>
                  <a:pt x="5715" y="2096"/>
                </a:lnTo>
                <a:close/>
                <a:moveTo>
                  <a:pt x="7442" y="1746"/>
                </a:moveTo>
                <a:lnTo>
                  <a:pt x="7442" y="7548"/>
                </a:lnTo>
                <a:lnTo>
                  <a:pt x="7432" y="7674"/>
                </a:lnTo>
                <a:lnTo>
                  <a:pt x="7393" y="7771"/>
                </a:lnTo>
                <a:lnTo>
                  <a:pt x="7345" y="7878"/>
                </a:lnTo>
                <a:lnTo>
                  <a:pt x="7267" y="7965"/>
                </a:lnTo>
                <a:lnTo>
                  <a:pt x="7180" y="8043"/>
                </a:lnTo>
                <a:lnTo>
                  <a:pt x="7083" y="8091"/>
                </a:lnTo>
                <a:lnTo>
                  <a:pt x="6986" y="8120"/>
                </a:lnTo>
                <a:lnTo>
                  <a:pt x="6869" y="8130"/>
                </a:lnTo>
                <a:lnTo>
                  <a:pt x="564" y="8130"/>
                </a:lnTo>
                <a:lnTo>
                  <a:pt x="457" y="8120"/>
                </a:lnTo>
                <a:lnTo>
                  <a:pt x="360" y="8091"/>
                </a:lnTo>
                <a:lnTo>
                  <a:pt x="253" y="8043"/>
                </a:lnTo>
                <a:lnTo>
                  <a:pt x="166" y="7965"/>
                </a:lnTo>
                <a:lnTo>
                  <a:pt x="88" y="7878"/>
                </a:lnTo>
                <a:lnTo>
                  <a:pt x="40" y="7771"/>
                </a:lnTo>
                <a:lnTo>
                  <a:pt x="11" y="7674"/>
                </a:lnTo>
                <a:lnTo>
                  <a:pt x="1" y="7548"/>
                </a:lnTo>
                <a:lnTo>
                  <a:pt x="1" y="1746"/>
                </a:lnTo>
                <a:lnTo>
                  <a:pt x="11" y="1630"/>
                </a:lnTo>
                <a:lnTo>
                  <a:pt x="40" y="1533"/>
                </a:lnTo>
                <a:lnTo>
                  <a:pt x="88" y="1426"/>
                </a:lnTo>
                <a:lnTo>
                  <a:pt x="166" y="1339"/>
                </a:lnTo>
                <a:lnTo>
                  <a:pt x="253" y="1261"/>
                </a:lnTo>
                <a:lnTo>
                  <a:pt x="360" y="1213"/>
                </a:lnTo>
                <a:lnTo>
                  <a:pt x="457" y="1174"/>
                </a:lnTo>
                <a:lnTo>
                  <a:pt x="564" y="1164"/>
                </a:lnTo>
                <a:lnTo>
                  <a:pt x="1146" y="1164"/>
                </a:lnTo>
                <a:lnTo>
                  <a:pt x="1146" y="728"/>
                </a:lnTo>
                <a:lnTo>
                  <a:pt x="1146" y="660"/>
                </a:lnTo>
                <a:lnTo>
                  <a:pt x="1155" y="582"/>
                </a:lnTo>
                <a:lnTo>
                  <a:pt x="1175" y="514"/>
                </a:lnTo>
                <a:lnTo>
                  <a:pt x="1194" y="446"/>
                </a:lnTo>
                <a:lnTo>
                  <a:pt x="1223" y="388"/>
                </a:lnTo>
                <a:lnTo>
                  <a:pt x="1262" y="330"/>
                </a:lnTo>
                <a:lnTo>
                  <a:pt x="1301" y="272"/>
                </a:lnTo>
                <a:lnTo>
                  <a:pt x="1359" y="223"/>
                </a:lnTo>
                <a:lnTo>
                  <a:pt x="1408" y="165"/>
                </a:lnTo>
                <a:lnTo>
                  <a:pt x="1466" y="126"/>
                </a:lnTo>
                <a:lnTo>
                  <a:pt x="1524" y="87"/>
                </a:lnTo>
                <a:lnTo>
                  <a:pt x="1582" y="58"/>
                </a:lnTo>
                <a:lnTo>
                  <a:pt x="1650" y="39"/>
                </a:lnTo>
                <a:lnTo>
                  <a:pt x="1718" y="19"/>
                </a:lnTo>
                <a:lnTo>
                  <a:pt x="1786" y="10"/>
                </a:lnTo>
                <a:lnTo>
                  <a:pt x="1864" y="0"/>
                </a:lnTo>
                <a:lnTo>
                  <a:pt x="2145" y="0"/>
                </a:lnTo>
                <a:lnTo>
                  <a:pt x="2222" y="10"/>
                </a:lnTo>
                <a:lnTo>
                  <a:pt x="2281" y="19"/>
                </a:lnTo>
                <a:lnTo>
                  <a:pt x="2358" y="39"/>
                </a:lnTo>
                <a:lnTo>
                  <a:pt x="2417" y="58"/>
                </a:lnTo>
                <a:lnTo>
                  <a:pt x="2484" y="87"/>
                </a:lnTo>
                <a:lnTo>
                  <a:pt x="2543" y="126"/>
                </a:lnTo>
                <a:lnTo>
                  <a:pt x="2591" y="165"/>
                </a:lnTo>
                <a:lnTo>
                  <a:pt x="2649" y="223"/>
                </a:lnTo>
                <a:lnTo>
                  <a:pt x="2737" y="330"/>
                </a:lnTo>
                <a:lnTo>
                  <a:pt x="2775" y="388"/>
                </a:lnTo>
                <a:lnTo>
                  <a:pt x="2805" y="446"/>
                </a:lnTo>
                <a:lnTo>
                  <a:pt x="2834" y="514"/>
                </a:lnTo>
                <a:lnTo>
                  <a:pt x="2853" y="582"/>
                </a:lnTo>
                <a:lnTo>
                  <a:pt x="2863" y="660"/>
                </a:lnTo>
                <a:lnTo>
                  <a:pt x="2863" y="728"/>
                </a:lnTo>
                <a:lnTo>
                  <a:pt x="2863" y="1164"/>
                </a:lnTo>
                <a:lnTo>
                  <a:pt x="4570" y="1164"/>
                </a:lnTo>
                <a:lnTo>
                  <a:pt x="4570" y="728"/>
                </a:lnTo>
                <a:lnTo>
                  <a:pt x="4580" y="660"/>
                </a:lnTo>
                <a:lnTo>
                  <a:pt x="4590" y="582"/>
                </a:lnTo>
                <a:lnTo>
                  <a:pt x="4609" y="514"/>
                </a:lnTo>
                <a:lnTo>
                  <a:pt x="4628" y="446"/>
                </a:lnTo>
                <a:lnTo>
                  <a:pt x="4658" y="388"/>
                </a:lnTo>
                <a:lnTo>
                  <a:pt x="4696" y="330"/>
                </a:lnTo>
                <a:lnTo>
                  <a:pt x="4784" y="223"/>
                </a:lnTo>
                <a:lnTo>
                  <a:pt x="4842" y="165"/>
                </a:lnTo>
                <a:lnTo>
                  <a:pt x="4890" y="126"/>
                </a:lnTo>
                <a:lnTo>
                  <a:pt x="4958" y="87"/>
                </a:lnTo>
                <a:lnTo>
                  <a:pt x="5026" y="58"/>
                </a:lnTo>
                <a:lnTo>
                  <a:pt x="5084" y="39"/>
                </a:lnTo>
                <a:lnTo>
                  <a:pt x="5152" y="19"/>
                </a:lnTo>
                <a:lnTo>
                  <a:pt x="5220" y="10"/>
                </a:lnTo>
                <a:lnTo>
                  <a:pt x="5298" y="0"/>
                </a:lnTo>
                <a:lnTo>
                  <a:pt x="5579" y="0"/>
                </a:lnTo>
                <a:lnTo>
                  <a:pt x="5657" y="10"/>
                </a:lnTo>
                <a:lnTo>
                  <a:pt x="5715" y="19"/>
                </a:lnTo>
                <a:lnTo>
                  <a:pt x="5793" y="39"/>
                </a:lnTo>
                <a:lnTo>
                  <a:pt x="5861" y="58"/>
                </a:lnTo>
                <a:lnTo>
                  <a:pt x="5909" y="87"/>
                </a:lnTo>
                <a:lnTo>
                  <a:pt x="5977" y="126"/>
                </a:lnTo>
                <a:lnTo>
                  <a:pt x="6035" y="165"/>
                </a:lnTo>
                <a:lnTo>
                  <a:pt x="6084" y="223"/>
                </a:lnTo>
                <a:lnTo>
                  <a:pt x="6132" y="272"/>
                </a:lnTo>
                <a:lnTo>
                  <a:pt x="6181" y="330"/>
                </a:lnTo>
                <a:lnTo>
                  <a:pt x="6210" y="388"/>
                </a:lnTo>
                <a:lnTo>
                  <a:pt x="6239" y="446"/>
                </a:lnTo>
                <a:lnTo>
                  <a:pt x="6268" y="514"/>
                </a:lnTo>
                <a:lnTo>
                  <a:pt x="6278" y="582"/>
                </a:lnTo>
                <a:lnTo>
                  <a:pt x="6287" y="660"/>
                </a:lnTo>
                <a:lnTo>
                  <a:pt x="6297" y="728"/>
                </a:lnTo>
                <a:lnTo>
                  <a:pt x="6297" y="1164"/>
                </a:lnTo>
                <a:lnTo>
                  <a:pt x="6869" y="1164"/>
                </a:lnTo>
                <a:lnTo>
                  <a:pt x="6986" y="1174"/>
                </a:lnTo>
                <a:lnTo>
                  <a:pt x="7083" y="1213"/>
                </a:lnTo>
                <a:lnTo>
                  <a:pt x="7180" y="1261"/>
                </a:lnTo>
                <a:lnTo>
                  <a:pt x="7267" y="1339"/>
                </a:lnTo>
                <a:lnTo>
                  <a:pt x="7345" y="1426"/>
                </a:lnTo>
                <a:lnTo>
                  <a:pt x="7393" y="1533"/>
                </a:lnTo>
                <a:lnTo>
                  <a:pt x="7432" y="16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 name="Google Shape;319;g5eb17ca0f3_0_72"/>
          <p:cNvSpPr txBox="1">
            <a:spLocks noGrp="1"/>
          </p:cNvSpPr>
          <p:nvPr>
            <p:ph type="body" idx="1"/>
          </p:nvPr>
        </p:nvSpPr>
        <p:spPr>
          <a:xfrm>
            <a:off x="5104650" y="1360896"/>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FAIRify data</a:t>
            </a:r>
            <a:endParaRPr sz="2400">
              <a:latin typeface="Avenir Book" panose="02000503020000020003" pitchFamily="2" charset="0"/>
              <a:ea typeface="Calibri"/>
              <a:cs typeface="Calibri"/>
              <a:sym typeface="Calibri"/>
            </a:endParaRPr>
          </a:p>
        </p:txBody>
      </p:sp>
      <p:sp>
        <p:nvSpPr>
          <p:cNvPr id="320" name="Google Shape;320;g5eb17ca0f3_0_72"/>
          <p:cNvSpPr txBox="1">
            <a:spLocks noGrp="1"/>
          </p:cNvSpPr>
          <p:nvPr>
            <p:ph type="body" idx="1"/>
          </p:nvPr>
        </p:nvSpPr>
        <p:spPr>
          <a:xfrm>
            <a:off x="5104650" y="2128417"/>
            <a:ext cx="4890000" cy="6096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Make code available</a:t>
            </a:r>
            <a:endParaRPr sz="2400">
              <a:latin typeface="Avenir Book" panose="02000503020000020003" pitchFamily="2" charset="0"/>
              <a:ea typeface="Calibri"/>
              <a:cs typeface="Calibri"/>
              <a:sym typeface="Calibri"/>
            </a:endParaRPr>
          </a:p>
        </p:txBody>
      </p:sp>
      <p:sp>
        <p:nvSpPr>
          <p:cNvPr id="321" name="Google Shape;321;g5eb17ca0f3_0_72"/>
          <p:cNvSpPr txBox="1">
            <a:spLocks noGrp="1"/>
          </p:cNvSpPr>
          <p:nvPr>
            <p:ph type="body" idx="1"/>
          </p:nvPr>
        </p:nvSpPr>
        <p:spPr>
          <a:xfrm>
            <a:off x="5104650" y="3901059"/>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a:latin typeface="Avenir Book" panose="02000503020000020003" pitchFamily="2" charset="0"/>
                <a:ea typeface="Calibri"/>
                <a:cs typeface="Calibri"/>
                <a:sym typeface="Calibri"/>
              </a:rPr>
              <a:t>Use version control</a:t>
            </a:r>
            <a:endParaRPr sz="2400">
              <a:latin typeface="Avenir Book" panose="02000503020000020003" pitchFamily="2" charset="0"/>
              <a:ea typeface="Calibri"/>
              <a:cs typeface="Calibri"/>
              <a:sym typeface="Calibri"/>
            </a:endParaRPr>
          </a:p>
          <a:p>
            <a:pPr marL="0" indent="0">
              <a:spcBef>
                <a:spcPts val="1600"/>
              </a:spcBef>
              <a:spcAft>
                <a:spcPts val="1600"/>
              </a:spcAft>
              <a:buNone/>
            </a:pPr>
            <a:endParaRPr sz="2400">
              <a:latin typeface="Avenir Book" panose="02000503020000020003" pitchFamily="2" charset="0"/>
              <a:ea typeface="Calibri"/>
              <a:cs typeface="Calibri"/>
              <a:sym typeface="Calibri"/>
            </a:endParaRPr>
          </a:p>
        </p:txBody>
      </p:sp>
      <p:sp>
        <p:nvSpPr>
          <p:cNvPr id="322" name="Google Shape;322;g5eb17ca0f3_0_72"/>
          <p:cNvSpPr txBox="1">
            <a:spLocks noGrp="1"/>
          </p:cNvSpPr>
          <p:nvPr>
            <p:ph type="body" idx="1"/>
          </p:nvPr>
        </p:nvSpPr>
        <p:spPr>
          <a:xfrm>
            <a:off x="5104650" y="4787380"/>
            <a:ext cx="4890000" cy="5553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Preregister your project</a:t>
            </a:r>
            <a:endParaRPr sz="2400">
              <a:latin typeface="Avenir Book" panose="02000503020000020003" pitchFamily="2" charset="0"/>
              <a:ea typeface="Calibri"/>
              <a:cs typeface="Calibri"/>
              <a:sym typeface="Calibri"/>
            </a:endParaRPr>
          </a:p>
        </p:txBody>
      </p:sp>
      <p:sp>
        <p:nvSpPr>
          <p:cNvPr id="323" name="Google Shape;323;g5eb17ca0f3_0_72"/>
          <p:cNvSpPr txBox="1">
            <a:spLocks noGrp="1"/>
          </p:cNvSpPr>
          <p:nvPr>
            <p:ph type="body" idx="1"/>
          </p:nvPr>
        </p:nvSpPr>
        <p:spPr>
          <a:xfrm>
            <a:off x="5104650" y="5619301"/>
            <a:ext cx="4890000" cy="4359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Do science communication</a:t>
            </a:r>
            <a:endParaRPr sz="2400" dirty="0">
              <a:latin typeface="Avenir Book" panose="02000503020000020003" pitchFamily="2" charset="0"/>
              <a:ea typeface="Calibri"/>
              <a:cs typeface="Calibri"/>
              <a:sym typeface="Calibri"/>
            </a:endParaRPr>
          </a:p>
        </p:txBody>
      </p:sp>
      <p:sp>
        <p:nvSpPr>
          <p:cNvPr id="324" name="Google Shape;324;g5eb17ca0f3_0_72"/>
          <p:cNvSpPr txBox="1">
            <a:spLocks noGrp="1"/>
          </p:cNvSpPr>
          <p:nvPr>
            <p:ph type="body" idx="1"/>
          </p:nvPr>
        </p:nvSpPr>
        <p:spPr>
          <a:xfrm>
            <a:off x="5104650" y="3014738"/>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dirty="0">
                <a:latin typeface="Avenir Book" panose="02000503020000020003" pitchFamily="2" charset="0"/>
                <a:ea typeface="Calibri"/>
                <a:cs typeface="Calibri"/>
                <a:sym typeface="Calibri"/>
              </a:rPr>
              <a:t>Publish Lab-Notebooks</a:t>
            </a:r>
            <a:endParaRPr sz="2400" dirty="0">
              <a:latin typeface="Avenir Book" panose="02000503020000020003" pitchFamily="2" charset="0"/>
              <a:ea typeface="Calibri"/>
              <a:cs typeface="Calibri"/>
              <a:sym typeface="Calibri"/>
            </a:endParaRPr>
          </a:p>
          <a:p>
            <a:pPr marL="0" indent="0">
              <a:spcBef>
                <a:spcPts val="1600"/>
              </a:spcBef>
              <a:spcAft>
                <a:spcPts val="1600"/>
              </a:spcAft>
              <a:buNone/>
            </a:pPr>
            <a:endParaRPr sz="2400" dirty="0">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194926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latin typeface="Avenir Book" panose="02000503020000020003" pitchFamily="2" charset="0"/>
            </a:endParaRPr>
          </a:p>
        </p:txBody>
      </p:sp>
      <p:sp>
        <p:nvSpPr>
          <p:cNvPr id="2" name="Title 1">
            <a:extLst>
              <a:ext uri="{FF2B5EF4-FFF2-40B4-BE49-F238E27FC236}">
                <a16:creationId xmlns:a16="http://schemas.microsoft.com/office/drawing/2014/main" id="{A9167D8D-08FD-4891-7085-E8B68110C26C}"/>
              </a:ext>
            </a:extLst>
          </p:cNvPr>
          <p:cNvSpPr>
            <a:spLocks noGrp="1"/>
          </p:cNvSpPr>
          <p:nvPr>
            <p:ph type="title"/>
          </p:nvPr>
        </p:nvSpPr>
        <p:spPr>
          <a:xfrm>
            <a:off x="3152775" y="2998182"/>
            <a:ext cx="5886450" cy="1325563"/>
          </a:xfrm>
        </p:spPr>
        <p:txBody>
          <a:bodyPr>
            <a:noAutofit/>
          </a:bodyPr>
          <a:lstStyle/>
          <a:p>
            <a:pPr algn="ctr" rtl="0" eaLnBrk="1" latinLnBrk="0" hangingPunct="1"/>
            <a:r>
              <a:rPr lang="en-GB" sz="4000" b="1" kern="1200" dirty="0">
                <a:solidFill>
                  <a:srgbClr val="000000"/>
                </a:solidFill>
                <a:effectLst/>
                <a:latin typeface="Avenir Book" panose="02000503020000020003" pitchFamily="2" charset="0"/>
                <a:ea typeface="+mn-ea"/>
                <a:cs typeface="+mn-cs"/>
              </a:rPr>
              <a:t>Let’s go back to our notes and see what resources we can fill in</a:t>
            </a:r>
            <a:endParaRPr lang="en-NL" sz="4000" b="1" dirty="0">
              <a:effectLst/>
              <a:latin typeface="Avenir Book" panose="02000503020000020003" pitchFamily="2" charset="0"/>
            </a:endParaRPr>
          </a:p>
          <a:p>
            <a:pPr algn="ctr"/>
            <a:endParaRPr lang="en-GB" sz="4000" b="1" dirty="0">
              <a:latin typeface="Avenir Book" panose="02000503020000020003" pitchFamily="2" charset="0"/>
            </a:endParaRPr>
          </a:p>
        </p:txBody>
      </p:sp>
    </p:spTree>
    <p:extLst>
      <p:ext uri="{BB962C8B-B14F-4D97-AF65-F5344CB8AC3E}">
        <p14:creationId xmlns:p14="http://schemas.microsoft.com/office/powerpoint/2010/main" val="1302436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endParaRPr>
          </a:p>
        </p:txBody>
      </p:sp>
      <p:sp>
        <p:nvSpPr>
          <p:cNvPr id="2" name="Title 1">
            <a:extLst>
              <a:ext uri="{FF2B5EF4-FFF2-40B4-BE49-F238E27FC236}">
                <a16:creationId xmlns:a16="http://schemas.microsoft.com/office/drawing/2014/main" id="{B06803BB-C584-1410-533C-713931DA7726}"/>
              </a:ext>
            </a:extLst>
          </p:cNvPr>
          <p:cNvSpPr>
            <a:spLocks noGrp="1"/>
          </p:cNvSpPr>
          <p:nvPr>
            <p:ph type="title"/>
          </p:nvPr>
        </p:nvSpPr>
        <p:spPr>
          <a:xfrm>
            <a:off x="3838575" y="2766218"/>
            <a:ext cx="4514850" cy="1325563"/>
          </a:xfrm>
        </p:spPr>
        <p:txBody>
          <a:bodyPr>
            <a:normAutofit fontScale="90000"/>
          </a:bodyPr>
          <a:lstStyle/>
          <a:p>
            <a:pPr rtl="0" eaLnBrk="1" latinLnBrk="0" hangingPunct="1"/>
            <a:r>
              <a:rPr lang="en-GB" sz="4000" b="1" kern="1200" dirty="0">
                <a:solidFill>
                  <a:srgbClr val="000000"/>
                </a:solidFill>
                <a:effectLst/>
                <a:latin typeface="Avenir Book" panose="02000503020000020003" pitchFamily="2" charset="0"/>
                <a:ea typeface="+mn-ea"/>
                <a:cs typeface="+mn-cs"/>
              </a:rPr>
              <a:t>Learning to Look at </a:t>
            </a:r>
            <a:endParaRPr lang="en-NL" b="1" dirty="0">
              <a:effectLst/>
              <a:latin typeface="Avenir Book" panose="02000503020000020003" pitchFamily="2" charset="0"/>
            </a:endParaRPr>
          </a:p>
          <a:p>
            <a:pPr rtl="0" eaLnBrk="1" latinLnBrk="0" hangingPunct="1"/>
            <a:r>
              <a:rPr lang="en-GB" sz="4000" b="1" kern="1200" dirty="0">
                <a:solidFill>
                  <a:srgbClr val="000000"/>
                </a:solidFill>
                <a:effectLst/>
                <a:latin typeface="Avenir Book" panose="02000503020000020003" pitchFamily="2" charset="0"/>
                <a:ea typeface="+mn-ea"/>
                <a:cs typeface="+mn-cs"/>
              </a:rPr>
              <a:t>the Bigger Picture</a:t>
            </a:r>
            <a:endParaRPr lang="en-NL" b="1" dirty="0">
              <a:effectLst/>
              <a:latin typeface="Avenir Book" panose="02000503020000020003" pitchFamily="2" charset="0"/>
            </a:endParaRPr>
          </a:p>
          <a:p>
            <a:endParaRPr lang="en-GB" b="1" dirty="0">
              <a:latin typeface="Avenir Book" panose="02000503020000020003" pitchFamily="2" charset="0"/>
            </a:endParaRPr>
          </a:p>
        </p:txBody>
      </p:sp>
    </p:spTree>
    <p:extLst>
      <p:ext uri="{BB962C8B-B14F-4D97-AF65-F5344CB8AC3E}">
        <p14:creationId xmlns:p14="http://schemas.microsoft.com/office/powerpoint/2010/main" val="2694473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8AEB-F22D-4E21-2BE5-DE0CBD87A115}"/>
              </a:ext>
            </a:extLst>
          </p:cNvPr>
          <p:cNvSpPr>
            <a:spLocks noGrp="1"/>
          </p:cNvSpPr>
          <p:nvPr>
            <p:ph type="title"/>
          </p:nvPr>
        </p:nvSpPr>
        <p:spPr>
          <a:xfrm>
            <a:off x="402575" y="425883"/>
            <a:ext cx="11738946" cy="763600"/>
          </a:xfrm>
        </p:spPr>
        <p:txBody>
          <a:bodyPr>
            <a:noAutofit/>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Looking at the Bigger Picture: Ethical Challenges of Data Science</a:t>
            </a:r>
            <a:endParaRPr lang="en-NL" sz="3200" dirty="0">
              <a:effectLst/>
              <a:latin typeface="Avenir Book" panose="02000503020000020003" pitchFamily="2" charset="0"/>
            </a:endParaRPr>
          </a:p>
          <a:p>
            <a:pPr algn="ctr"/>
            <a:endParaRPr lang="en-GB" sz="3200" dirty="0">
              <a:latin typeface="Avenir Book" panose="02000503020000020003" pitchFamily="2" charset="0"/>
            </a:endParaRPr>
          </a:p>
        </p:txBody>
      </p:sp>
      <p:pic>
        <p:nvPicPr>
          <p:cNvPr id="3" name="Picture 2" descr="Copy of RCR diagram">
            <a:extLst>
              <a:ext uri="{FF2B5EF4-FFF2-40B4-BE49-F238E27FC236}">
                <a16:creationId xmlns:a16="http://schemas.microsoft.com/office/drawing/2014/main" id="{BE517F76-6C5C-5B43-9089-9D8476D5B46E}"/>
              </a:ext>
            </a:extLst>
          </p:cNvPr>
          <p:cNvPicPr>
            <a:picLocks noChangeAspect="1"/>
          </p:cNvPicPr>
          <p:nvPr/>
        </p:nvPicPr>
        <p:blipFill>
          <a:blip r:embed="rId3"/>
          <a:stretch>
            <a:fillRect/>
          </a:stretch>
        </p:blipFill>
        <p:spPr>
          <a:xfrm>
            <a:off x="0" y="1302767"/>
            <a:ext cx="3962400" cy="3556000"/>
          </a:xfrm>
          <a:prstGeom prst="rect">
            <a:avLst/>
          </a:prstGeom>
        </p:spPr>
      </p:pic>
      <p:pic>
        <p:nvPicPr>
          <p:cNvPr id="9" name="Picture 8" descr="Cartoon of science vs society">
            <a:extLst>
              <a:ext uri="{FF2B5EF4-FFF2-40B4-BE49-F238E27FC236}">
                <a16:creationId xmlns:a16="http://schemas.microsoft.com/office/drawing/2014/main" id="{29F1157C-081E-3946-B8E1-55C69D980EC3}"/>
              </a:ext>
            </a:extLst>
          </p:cNvPr>
          <p:cNvPicPr>
            <a:picLocks noChangeAspect="1"/>
          </p:cNvPicPr>
          <p:nvPr/>
        </p:nvPicPr>
        <p:blipFill>
          <a:blip r:embed="rId4"/>
          <a:stretch>
            <a:fillRect/>
          </a:stretch>
        </p:blipFill>
        <p:spPr>
          <a:xfrm>
            <a:off x="3695674" y="2417268"/>
            <a:ext cx="4589227" cy="2753536"/>
          </a:xfrm>
          <a:prstGeom prst="rect">
            <a:avLst/>
          </a:prstGeom>
        </p:spPr>
      </p:pic>
      <p:pic>
        <p:nvPicPr>
          <p:cNvPr id="12" name="Picture 11" descr="Signposts with signs to past, present and future">
            <a:extLst>
              <a:ext uri="{FF2B5EF4-FFF2-40B4-BE49-F238E27FC236}">
                <a16:creationId xmlns:a16="http://schemas.microsoft.com/office/drawing/2014/main" id="{2ED3B4CD-8AA7-284E-910A-27271C4B623A}"/>
              </a:ext>
            </a:extLst>
          </p:cNvPr>
          <p:cNvPicPr>
            <a:picLocks noChangeAspect="1"/>
          </p:cNvPicPr>
          <p:nvPr/>
        </p:nvPicPr>
        <p:blipFill>
          <a:blip r:embed="rId5"/>
          <a:stretch>
            <a:fillRect/>
          </a:stretch>
        </p:blipFill>
        <p:spPr>
          <a:xfrm>
            <a:off x="8284901" y="4225885"/>
            <a:ext cx="3856620" cy="2632115"/>
          </a:xfrm>
          <a:prstGeom prst="rect">
            <a:avLst/>
          </a:prstGeom>
        </p:spPr>
      </p:pic>
      <p:cxnSp>
        <p:nvCxnSpPr>
          <p:cNvPr id="7" name="Straight Connector 6">
            <a:extLst>
              <a:ext uri="{FF2B5EF4-FFF2-40B4-BE49-F238E27FC236}">
                <a16:creationId xmlns:a16="http://schemas.microsoft.com/office/drawing/2014/main" id="{B4AA6820-5060-1A6E-9FBC-B88002E5D6A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6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C5DF-E065-5F61-DEB5-7E52589245E3}"/>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Challenges Beyond the Research Context</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5" name="Rectangle 4"/>
          <p:cNvSpPr/>
          <p:nvPr/>
        </p:nvSpPr>
        <p:spPr>
          <a:xfrm>
            <a:off x="402575" y="1527969"/>
            <a:ext cx="10732786" cy="4196020"/>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Avenir Book" panose="02000503020000020003" pitchFamily="2" charset="0"/>
              </a:rPr>
              <a:t>technology affects communication, collaboration and knowledge exchange within scientific, work and home settings</a:t>
            </a:r>
            <a:endParaRPr lang="en-US" sz="2000" baseline="-25000" dirty="0">
              <a:latin typeface="Avenir Book" panose="02000503020000020003" pitchFamily="2" charset="0"/>
            </a:endParaRPr>
          </a:p>
          <a:p>
            <a:pPr marL="342900" indent="-342900" algn="ctr">
              <a:buFont typeface="Arial" panose="020B0604020202020204" pitchFamily="34" charset="0"/>
              <a:buChar char="•"/>
            </a:pPr>
            <a:endParaRPr lang="en-US" sz="2000" baseline="-25000" dirty="0">
              <a:latin typeface="Avenir Book" panose="02000503020000020003" pitchFamily="2" charset="0"/>
            </a:endParaRPr>
          </a:p>
          <a:p>
            <a:pPr marL="342900" indent="-342900" algn="just">
              <a:buFont typeface="Arial" panose="020B0604020202020204" pitchFamily="34" charset="0"/>
              <a:buChar char="•"/>
            </a:pPr>
            <a:r>
              <a:rPr lang="en-GB" sz="2000" dirty="0">
                <a:latin typeface="Avenir Book" panose="02000503020000020003" pitchFamily="2" charset="0"/>
              </a:rPr>
              <a:t>need to help people to use those innovations </a:t>
            </a:r>
            <a:r>
              <a:rPr lang="en-GB" sz="2000" i="1" dirty="0">
                <a:latin typeface="Avenir Book" panose="02000503020000020003" pitchFamily="2" charset="0"/>
              </a:rPr>
              <a:t>more productively and safely</a:t>
            </a:r>
          </a:p>
          <a:p>
            <a:pPr algn="just"/>
            <a:endParaRPr lang="en-GB" sz="2000" dirty="0">
              <a:latin typeface="Avenir Book" panose="02000503020000020003" pitchFamily="2" charset="0"/>
            </a:endParaRPr>
          </a:p>
          <a:p>
            <a:pPr marL="342900" indent="-342900" algn="just">
              <a:buFont typeface="Arial" panose="020B0604020202020204" pitchFamily="34" charset="0"/>
              <a:buChar char="•"/>
            </a:pPr>
            <a:r>
              <a:rPr lang="en-AU" sz="2000" dirty="0">
                <a:latin typeface="Avenir Book" panose="02000503020000020003" pitchFamily="2" charset="0"/>
              </a:rPr>
              <a:t>need to improve ways in which new technologies can be designed and developed to be </a:t>
            </a:r>
            <a:r>
              <a:rPr lang="en-AU" sz="2000" i="1" dirty="0">
                <a:latin typeface="Avenir Book" panose="02000503020000020003" pitchFamily="2" charset="0"/>
              </a:rPr>
              <a:t>more responsive</a:t>
            </a:r>
            <a:r>
              <a:rPr lang="en-AU" sz="2000" dirty="0">
                <a:latin typeface="Avenir Book" panose="02000503020000020003" pitchFamily="2" charset="0"/>
              </a:rPr>
              <a:t> to societal acceptability and desirability</a:t>
            </a:r>
          </a:p>
          <a:p>
            <a:pPr algn="just"/>
            <a:endParaRPr lang="en-AU" sz="2000" dirty="0">
              <a:latin typeface="Avenir Book" panose="02000503020000020003" pitchFamily="2" charset="0"/>
            </a:endParaRPr>
          </a:p>
          <a:p>
            <a:pPr marL="342900" indent="-342900" algn="just">
              <a:buFont typeface="Arial" panose="020B0604020202020204" pitchFamily="34" charset="0"/>
              <a:buChar char="•"/>
            </a:pPr>
            <a:endParaRPr lang="en-AU" sz="2000" dirty="0">
              <a:latin typeface="Avenir Book" panose="02000503020000020003" pitchFamily="2" charset="0"/>
            </a:endParaRPr>
          </a:p>
          <a:p>
            <a:pPr algn="ctr">
              <a:lnSpc>
                <a:spcPct val="150000"/>
              </a:lnSpc>
            </a:pPr>
            <a:r>
              <a:rPr lang="en-AU" sz="2000" i="1" dirty="0">
                <a:solidFill>
                  <a:srgbClr val="FF0000"/>
                </a:solidFill>
                <a:latin typeface="Avenir Book" panose="02000503020000020003" pitchFamily="2" charset="0"/>
              </a:rPr>
              <a:t>Not just about being open/closed. It’s about being </a:t>
            </a:r>
            <a:r>
              <a:rPr lang="en-AU" sz="2000" dirty="0">
                <a:solidFill>
                  <a:srgbClr val="FF0000"/>
                </a:solidFill>
                <a:latin typeface="Avenir Book" panose="02000503020000020003" pitchFamily="2" charset="0"/>
              </a:rPr>
              <a:t>intentionally open. </a:t>
            </a:r>
          </a:p>
          <a:p>
            <a:pPr algn="ctr">
              <a:lnSpc>
                <a:spcPct val="150000"/>
              </a:lnSpc>
            </a:pPr>
            <a:r>
              <a:rPr lang="en-AU" sz="2000" i="1" dirty="0">
                <a:solidFill>
                  <a:srgbClr val="FF0000"/>
                </a:solidFill>
                <a:latin typeface="Avenir Book" panose="02000503020000020003" pitchFamily="2" charset="0"/>
              </a:rPr>
              <a:t>How can we be sure that openness will lead to a better future?</a:t>
            </a:r>
          </a:p>
          <a:p>
            <a:pPr marL="302266" indent="-302266" algn="just">
              <a:buFont typeface="Arial" panose="020B0604020202020204" pitchFamily="34" charset="0"/>
              <a:buChar char="•"/>
            </a:pPr>
            <a:endParaRPr lang="en-AU" sz="2000" baseline="-25000" dirty="0">
              <a:latin typeface="Avenir Book" panose="02000503020000020003" pitchFamily="2" charset="0"/>
            </a:endParaRPr>
          </a:p>
          <a:p>
            <a:pPr algn="just"/>
            <a:endParaRPr lang="en-US" sz="2000" dirty="0">
              <a:latin typeface="Avenir Book" panose="02000503020000020003" pitchFamily="2" charset="0"/>
            </a:endParaRPr>
          </a:p>
        </p:txBody>
      </p:sp>
      <p:cxnSp>
        <p:nvCxnSpPr>
          <p:cNvPr id="8" name="Straight Connector 7">
            <a:extLst>
              <a:ext uri="{FF2B5EF4-FFF2-40B4-BE49-F238E27FC236}">
                <a16:creationId xmlns:a16="http://schemas.microsoft.com/office/drawing/2014/main" id="{F64C0454-277C-D0E5-09A6-55335A5C0C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408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3D9D-6386-3807-AE53-4797DD7557E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Dual-Use and Responsible Research and Innovation</a:t>
            </a:r>
          </a:p>
        </p:txBody>
      </p:sp>
      <p:cxnSp>
        <p:nvCxnSpPr>
          <p:cNvPr id="4" name="Straight Connector 3">
            <a:extLst>
              <a:ext uri="{FF2B5EF4-FFF2-40B4-BE49-F238E27FC236}">
                <a16:creationId xmlns:a16="http://schemas.microsoft.com/office/drawing/2014/main" id="{D750FB9B-69FC-0D34-6E96-B1B39F2DB8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Word cloud highlighting the word dual-use">
            <a:extLst>
              <a:ext uri="{FF2B5EF4-FFF2-40B4-BE49-F238E27FC236}">
                <a16:creationId xmlns:a16="http://schemas.microsoft.com/office/drawing/2014/main" id="{F8C04523-367F-C637-07B3-DAD12A9B457F}"/>
              </a:ext>
            </a:extLst>
          </p:cNvPr>
          <p:cNvPicPr>
            <a:picLocks noChangeAspect="1"/>
          </p:cNvPicPr>
          <p:nvPr/>
        </p:nvPicPr>
        <p:blipFill>
          <a:blip r:embed="rId2"/>
          <a:stretch>
            <a:fillRect/>
          </a:stretch>
        </p:blipFill>
        <p:spPr>
          <a:xfrm>
            <a:off x="6096000" y="2075770"/>
            <a:ext cx="5157939" cy="2978367"/>
          </a:xfrm>
          <a:prstGeom prst="rect">
            <a:avLst/>
          </a:prstGeom>
        </p:spPr>
      </p:pic>
      <p:graphicFrame>
        <p:nvGraphicFramePr>
          <p:cNvPr id="9" name="Diagram 8">
            <a:extLst>
              <a:ext uri="{FF2B5EF4-FFF2-40B4-BE49-F238E27FC236}">
                <a16:creationId xmlns:a16="http://schemas.microsoft.com/office/drawing/2014/main" id="{A04CB8BB-48F9-C700-12DF-4A39D9FA89B4}"/>
              </a:ext>
            </a:extLst>
          </p:cNvPr>
          <p:cNvGraphicFramePr/>
          <p:nvPr>
            <p:extLst>
              <p:ext uri="{D42A27DB-BD31-4B8C-83A1-F6EECF244321}">
                <p14:modId xmlns:p14="http://schemas.microsoft.com/office/powerpoint/2010/main" val="582520951"/>
              </p:ext>
            </p:extLst>
          </p:nvPr>
        </p:nvGraphicFramePr>
        <p:xfrm>
          <a:off x="-1180408" y="1496755"/>
          <a:ext cx="7882313" cy="508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CF6C440-CC1F-B1FA-AF59-030F9A124735}"/>
              </a:ext>
            </a:extLst>
          </p:cNvPr>
          <p:cNvSpPr txBox="1"/>
          <p:nvPr/>
        </p:nvSpPr>
        <p:spPr>
          <a:xfrm>
            <a:off x="4991273" y="5606268"/>
            <a:ext cx="6772102" cy="975716"/>
          </a:xfrm>
          <a:prstGeom prst="rect">
            <a:avLst/>
          </a:prstGeom>
          <a:noFill/>
        </p:spPr>
        <p:txBody>
          <a:bodyPr wrap="square" rtlCol="0">
            <a:spAutoFit/>
          </a:bodyPr>
          <a:lstStyle/>
          <a:p>
            <a:pPr algn="ctr">
              <a:lnSpc>
                <a:spcPct val="150000"/>
              </a:lnSpc>
            </a:pPr>
            <a:r>
              <a:rPr lang="en-GB" sz="2000" dirty="0">
                <a:solidFill>
                  <a:srgbClr val="FF0000"/>
                </a:solidFill>
                <a:latin typeface="Avenir Book" panose="02000503020000020003" pitchFamily="2" charset="0"/>
              </a:rPr>
              <a:t>How can we be sure the technologies that we develop are contributing to societal good and won’t cause harm?</a:t>
            </a:r>
          </a:p>
        </p:txBody>
      </p:sp>
    </p:spTree>
    <p:extLst>
      <p:ext uri="{BB962C8B-B14F-4D97-AF65-F5344CB8AC3E}">
        <p14:creationId xmlns:p14="http://schemas.microsoft.com/office/powerpoint/2010/main" val="30628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55" y="258736"/>
            <a:ext cx="10515600" cy="952706"/>
          </a:xfrm>
        </p:spPr>
        <p:txBody>
          <a:bodyPr>
            <a:normAutofit/>
          </a:bodyPr>
          <a:lstStyle/>
          <a:p>
            <a:r>
              <a:rPr lang="en-GB" sz="3200" b="1" dirty="0">
                <a:latin typeface="Avenir Book" panose="02000503020000020003" pitchFamily="2" charset="0"/>
              </a:rPr>
              <a:t>Open Science</a:t>
            </a:r>
          </a:p>
        </p:txBody>
      </p:sp>
      <p:sp>
        <p:nvSpPr>
          <p:cNvPr id="3" name="Content Placeholder 2"/>
          <p:cNvSpPr>
            <a:spLocks noGrp="1"/>
          </p:cNvSpPr>
          <p:nvPr>
            <p:ph idx="1"/>
          </p:nvPr>
        </p:nvSpPr>
        <p:spPr>
          <a:xfrm>
            <a:off x="428625" y="1416169"/>
            <a:ext cx="10515600" cy="5312176"/>
          </a:xfrm>
        </p:spPr>
        <p:txBody>
          <a:bodyPr>
            <a:normAutofit/>
          </a:bodyPr>
          <a:lstStyle/>
          <a:p>
            <a:pPr algn="just">
              <a:lnSpc>
                <a:spcPct val="150000"/>
              </a:lnSpc>
            </a:pPr>
            <a:r>
              <a:rPr lang="en-US" sz="2000" b="1" dirty="0">
                <a:latin typeface="Avenir Book" panose="02000503020000020003" pitchFamily="2" charset="0"/>
              </a:rPr>
              <a:t>The products of scientific research should be freely available to everyone to use and republish as  they wish, without restrictions from copyright, patents or other mechanisms of control</a:t>
            </a:r>
          </a:p>
          <a:p>
            <a:pPr lvl="1">
              <a:lnSpc>
                <a:spcPct val="150000"/>
              </a:lnSpc>
            </a:pPr>
            <a:r>
              <a:rPr lang="en-GB" sz="2000" dirty="0">
                <a:latin typeface="Avenir Book" panose="02000503020000020003" pitchFamily="2" charset="0"/>
              </a:rPr>
              <a:t>Transparency in experimental methodology, observation, and collection of data</a:t>
            </a:r>
          </a:p>
          <a:p>
            <a:pPr lvl="1">
              <a:lnSpc>
                <a:spcPct val="150000"/>
              </a:lnSpc>
            </a:pPr>
            <a:r>
              <a:rPr lang="en-GB" sz="2000" dirty="0">
                <a:latin typeface="Avenir Book" panose="02000503020000020003" pitchFamily="2" charset="0"/>
              </a:rPr>
              <a:t>Public availability and reusability of scientific data </a:t>
            </a:r>
          </a:p>
          <a:p>
            <a:pPr lvl="1">
              <a:lnSpc>
                <a:spcPct val="150000"/>
              </a:lnSpc>
            </a:pPr>
            <a:r>
              <a:rPr lang="en-GB" sz="2000" dirty="0">
                <a:latin typeface="Avenir Book" panose="02000503020000020003" pitchFamily="2" charset="0"/>
              </a:rPr>
              <a:t>Public accessibility and transparency of scientific communication </a:t>
            </a:r>
          </a:p>
          <a:p>
            <a:pPr lvl="1">
              <a:lnSpc>
                <a:spcPct val="150000"/>
              </a:lnSpc>
            </a:pPr>
            <a:r>
              <a:rPr lang="en-GB" sz="2000" dirty="0">
                <a:latin typeface="Avenir Book" panose="02000503020000020003" pitchFamily="2" charset="0"/>
              </a:rPr>
              <a:t>Using web-based tools to facilitate scientific collaboration </a:t>
            </a:r>
            <a:endParaRPr lang="en-US" sz="2000" b="1" dirty="0">
              <a:latin typeface="Avenir Book" panose="02000503020000020003" pitchFamily="2" charset="0"/>
            </a:endParaRPr>
          </a:p>
          <a:p>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882BEC33-17CC-5B14-0E86-7F1DB3F9AD1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5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9C585-56E8-66F4-29BB-A08C60A8CA9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Societally Responsible and Inclusive Technologies</a:t>
            </a:r>
          </a:p>
        </p:txBody>
      </p:sp>
      <p:sp>
        <p:nvSpPr>
          <p:cNvPr id="3" name="Text Placeholder 2">
            <a:extLst>
              <a:ext uri="{FF2B5EF4-FFF2-40B4-BE49-F238E27FC236}">
                <a16:creationId xmlns:a16="http://schemas.microsoft.com/office/drawing/2014/main" id="{49DA7313-A352-0B0F-8D65-2C605933A76B}"/>
              </a:ext>
            </a:extLst>
          </p:cNvPr>
          <p:cNvSpPr>
            <a:spLocks noGrp="1"/>
          </p:cNvSpPr>
          <p:nvPr>
            <p:ph type="body" idx="1"/>
          </p:nvPr>
        </p:nvSpPr>
        <p:spPr>
          <a:xfrm>
            <a:off x="415600" y="1536633"/>
            <a:ext cx="11360800" cy="4937000"/>
          </a:xfrm>
        </p:spPr>
        <p:txBody>
          <a:bodyPr>
            <a:normAutofit/>
          </a:bodyPr>
          <a:lstStyle/>
          <a:p>
            <a:pPr>
              <a:lnSpc>
                <a:spcPct val="150000"/>
              </a:lnSpc>
            </a:pPr>
            <a:r>
              <a:rPr lang="en-GB" sz="2000" dirty="0">
                <a:solidFill>
                  <a:schemeClr val="tx1"/>
                </a:solidFill>
                <a:latin typeface="Avenir Book" panose="02000503020000020003" pitchFamily="2" charset="0"/>
              </a:rPr>
              <a:t>We all have a responsibility to ensure that technologies are beneficial for society</a:t>
            </a:r>
          </a:p>
          <a:p>
            <a:pPr>
              <a:lnSpc>
                <a:spcPct val="150000"/>
              </a:lnSpc>
            </a:pPr>
            <a:r>
              <a:rPr lang="en-GB" sz="2000" dirty="0">
                <a:solidFill>
                  <a:schemeClr val="tx1"/>
                </a:solidFill>
                <a:latin typeface="Avenir Book" panose="02000503020000020003" pitchFamily="2" charset="0"/>
              </a:rPr>
              <a:t>Any technology should:</a:t>
            </a:r>
          </a:p>
          <a:p>
            <a:pPr lvl="1">
              <a:lnSpc>
                <a:spcPct val="150000"/>
              </a:lnSpc>
            </a:pPr>
            <a:r>
              <a:rPr lang="en-GB" sz="1800" dirty="0">
                <a:solidFill>
                  <a:schemeClr val="tx1"/>
                </a:solidFill>
                <a:latin typeface="Avenir Book" panose="02000503020000020003" pitchFamily="2" charset="0"/>
              </a:rPr>
              <a:t>Not increase the marginalization of certain members of society</a:t>
            </a:r>
          </a:p>
          <a:p>
            <a:pPr lvl="1">
              <a:lnSpc>
                <a:spcPct val="150000"/>
              </a:lnSpc>
            </a:pPr>
            <a:r>
              <a:rPr lang="en-GB" sz="1800" dirty="0">
                <a:solidFill>
                  <a:schemeClr val="tx1"/>
                </a:solidFill>
                <a:latin typeface="Avenir Book" panose="02000503020000020003" pitchFamily="2" charset="0"/>
              </a:rPr>
              <a:t>Appropriately reflect society as a whole</a:t>
            </a:r>
          </a:p>
          <a:p>
            <a:pPr lvl="1">
              <a:lnSpc>
                <a:spcPct val="150000"/>
              </a:lnSpc>
            </a:pPr>
            <a:r>
              <a:rPr lang="en-GB" sz="1800" dirty="0">
                <a:solidFill>
                  <a:schemeClr val="tx1"/>
                </a:solidFill>
                <a:latin typeface="Avenir Book" panose="02000503020000020003" pitchFamily="2" charset="0"/>
              </a:rPr>
              <a:t>Be accessible to members of the society to facilitate informed decision-making</a:t>
            </a:r>
          </a:p>
          <a:p>
            <a:pPr lvl="1">
              <a:lnSpc>
                <a:spcPct val="150000"/>
              </a:lnSpc>
            </a:pPr>
            <a:r>
              <a:rPr lang="en-GB" sz="1800" dirty="0">
                <a:solidFill>
                  <a:schemeClr val="tx1"/>
                </a:solidFill>
                <a:latin typeface="Avenir Book" panose="02000503020000020003" pitchFamily="2" charset="0"/>
              </a:rPr>
              <a:t>Uphold the values and morals of society</a:t>
            </a:r>
          </a:p>
          <a:p>
            <a:pPr>
              <a:lnSpc>
                <a:spcPct val="150000"/>
              </a:lnSpc>
            </a:pPr>
            <a:endParaRPr lang="en-GB" sz="2000" dirty="0">
              <a:solidFill>
                <a:schemeClr val="tx1"/>
              </a:solidFill>
              <a:latin typeface="Avenir Book" panose="02000503020000020003" pitchFamily="2" charset="0"/>
            </a:endParaRPr>
          </a:p>
          <a:p>
            <a:endParaRPr lang="en-GB" sz="2000" dirty="0"/>
          </a:p>
        </p:txBody>
      </p:sp>
      <p:cxnSp>
        <p:nvCxnSpPr>
          <p:cNvPr id="4" name="Straight Connector 3">
            <a:extLst>
              <a:ext uri="{FF2B5EF4-FFF2-40B4-BE49-F238E27FC236}">
                <a16:creationId xmlns:a16="http://schemas.microsoft.com/office/drawing/2014/main" id="{4FEE1484-469D-1EB9-FFE6-2FC3CFEB9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A green symbols of hands and a hand holding a paper&#10;&#10;Description automatically generated with medium confidence">
            <a:extLst>
              <a:ext uri="{FF2B5EF4-FFF2-40B4-BE49-F238E27FC236}">
                <a16:creationId xmlns:a16="http://schemas.microsoft.com/office/drawing/2014/main" id="{DF58D43E-161E-FBD6-C14F-1CCB4F87219E}"/>
              </a:ext>
            </a:extLst>
          </p:cNvPr>
          <p:cNvPicPr>
            <a:picLocks noChangeAspect="1"/>
          </p:cNvPicPr>
          <p:nvPr/>
        </p:nvPicPr>
        <p:blipFill>
          <a:blip r:embed="rId2"/>
          <a:stretch>
            <a:fillRect/>
          </a:stretch>
        </p:blipFill>
        <p:spPr>
          <a:xfrm>
            <a:off x="7200900" y="4927554"/>
            <a:ext cx="4991100" cy="1905000"/>
          </a:xfrm>
          <a:prstGeom prst="rect">
            <a:avLst/>
          </a:prstGeom>
        </p:spPr>
      </p:pic>
    </p:spTree>
    <p:extLst>
      <p:ext uri="{BB962C8B-B14F-4D97-AF65-F5344CB8AC3E}">
        <p14:creationId xmlns:p14="http://schemas.microsoft.com/office/powerpoint/2010/main" val="3269484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AF5A-C8AA-71C1-D1D0-84CB6DDCB3E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RRI and Digital Technologies</a:t>
            </a:r>
          </a:p>
        </p:txBody>
      </p:sp>
      <p:sp>
        <p:nvSpPr>
          <p:cNvPr id="3" name="Text Placeholder 2">
            <a:extLst>
              <a:ext uri="{FF2B5EF4-FFF2-40B4-BE49-F238E27FC236}">
                <a16:creationId xmlns:a16="http://schemas.microsoft.com/office/drawing/2014/main" id="{DED63C3F-E622-E76E-F533-0E0FA9AB04BC}"/>
              </a:ext>
            </a:extLst>
          </p:cNvPr>
          <p:cNvSpPr>
            <a:spLocks noGrp="1"/>
          </p:cNvSpPr>
          <p:nvPr>
            <p:ph type="body" idx="1"/>
          </p:nvPr>
        </p:nvSpPr>
        <p:spPr>
          <a:xfrm>
            <a:off x="415600" y="1536632"/>
            <a:ext cx="11360800" cy="5173883"/>
          </a:xfrm>
        </p:spPr>
        <p:txBody>
          <a:bodyPr>
            <a:normAutofit/>
          </a:bodyPr>
          <a:lstStyle/>
          <a:p>
            <a:pPr>
              <a:lnSpc>
                <a:spcPct val="150000"/>
              </a:lnSpc>
            </a:pPr>
            <a:r>
              <a:rPr lang="en-GB" sz="2000" dirty="0">
                <a:solidFill>
                  <a:schemeClr val="tx1"/>
                </a:solidFill>
                <a:latin typeface="Avenir Book" panose="02000503020000020003" pitchFamily="2" charset="0"/>
              </a:rPr>
              <a:t>Key to understanding responsible technologies is recognizing the </a:t>
            </a:r>
            <a:r>
              <a:rPr lang="en-GB" sz="2000" i="1" dirty="0">
                <a:solidFill>
                  <a:schemeClr val="tx1"/>
                </a:solidFill>
                <a:latin typeface="Avenir Book" panose="02000503020000020003" pitchFamily="2" charset="0"/>
              </a:rPr>
              <a:t>human involvement </a:t>
            </a:r>
            <a:r>
              <a:rPr lang="en-GB" sz="2000" dirty="0">
                <a:solidFill>
                  <a:schemeClr val="tx1"/>
                </a:solidFill>
                <a:latin typeface="Avenir Book" panose="02000503020000020003" pitchFamily="2" charset="0"/>
              </a:rPr>
              <a:t>in the development procedure</a:t>
            </a:r>
          </a:p>
          <a:p>
            <a:pPr lvl="1">
              <a:lnSpc>
                <a:spcPct val="150000"/>
              </a:lnSpc>
            </a:pPr>
            <a:r>
              <a:rPr lang="en-GB" sz="1800" dirty="0">
                <a:solidFill>
                  <a:schemeClr val="tx1"/>
                </a:solidFill>
                <a:latin typeface="Avenir Book" panose="02000503020000020003" pitchFamily="2" charset="0"/>
              </a:rPr>
              <a:t>Make decisions about what data to select</a:t>
            </a:r>
          </a:p>
          <a:p>
            <a:pPr lvl="1">
              <a:lnSpc>
                <a:spcPct val="150000"/>
              </a:lnSpc>
            </a:pPr>
            <a:r>
              <a:rPr lang="en-GB" sz="1800" dirty="0">
                <a:solidFill>
                  <a:schemeClr val="tx1"/>
                </a:solidFill>
                <a:latin typeface="Avenir Book" panose="02000503020000020003" pitchFamily="2" charset="0"/>
              </a:rPr>
              <a:t>Design algorithms to achieve desired computation results</a:t>
            </a:r>
          </a:p>
          <a:p>
            <a:pPr lvl="1">
              <a:lnSpc>
                <a:spcPct val="150000"/>
              </a:lnSpc>
            </a:pPr>
            <a:r>
              <a:rPr lang="en-GB" sz="1800" dirty="0">
                <a:solidFill>
                  <a:schemeClr val="tx1"/>
                </a:solidFill>
                <a:latin typeface="Avenir Book" panose="02000503020000020003" pitchFamily="2" charset="0"/>
              </a:rPr>
              <a:t>Design interfaces for users</a:t>
            </a:r>
          </a:p>
          <a:p>
            <a:pPr marL="795847" lvl="1" indent="0">
              <a:lnSpc>
                <a:spcPct val="150000"/>
              </a:lnSpc>
              <a:buNone/>
            </a:pPr>
            <a:endParaRPr lang="en-GB" sz="1800" dirty="0">
              <a:solidFill>
                <a:schemeClr val="tx1"/>
              </a:solidFill>
              <a:latin typeface="Avenir Book" panose="02000503020000020003" pitchFamily="2" charset="0"/>
            </a:endParaRPr>
          </a:p>
          <a:p>
            <a:pPr marL="152396" indent="0" algn="ctr">
              <a:lnSpc>
                <a:spcPct val="150000"/>
              </a:lnSpc>
              <a:buNone/>
            </a:pPr>
            <a:r>
              <a:rPr lang="en-GB" sz="2000" dirty="0">
                <a:solidFill>
                  <a:srgbClr val="FF0000"/>
                </a:solidFill>
                <a:latin typeface="Avenir Book" panose="02000503020000020003" pitchFamily="2" charset="0"/>
              </a:rPr>
              <a:t>Everyone holds a world view that shapes how they understand the world</a:t>
            </a:r>
          </a:p>
          <a:p>
            <a:pPr marL="152396" indent="0" algn="ctr">
              <a:lnSpc>
                <a:spcPct val="150000"/>
              </a:lnSpc>
              <a:buNone/>
            </a:pPr>
            <a:r>
              <a:rPr lang="en-GB" sz="2000" dirty="0">
                <a:solidFill>
                  <a:srgbClr val="FF0000"/>
                </a:solidFill>
                <a:latin typeface="Avenir Book" panose="02000503020000020003" pitchFamily="2" charset="0"/>
              </a:rPr>
              <a:t>This can lead to accidental or intentional inclusions of bias into the design of technologies</a:t>
            </a:r>
          </a:p>
          <a:p>
            <a:pPr>
              <a:lnSpc>
                <a:spcPct val="150000"/>
              </a:lnSpc>
            </a:pPr>
            <a:endParaRPr lang="en-GB" sz="2000" dirty="0">
              <a:solidFill>
                <a:schemeClr val="tx1"/>
              </a:solidFill>
              <a:latin typeface="Avenir Book" panose="02000503020000020003" pitchFamily="2" charset="0"/>
            </a:endParaRPr>
          </a:p>
        </p:txBody>
      </p:sp>
      <p:cxnSp>
        <p:nvCxnSpPr>
          <p:cNvPr id="4" name="Straight Connector 3">
            <a:extLst>
              <a:ext uri="{FF2B5EF4-FFF2-40B4-BE49-F238E27FC236}">
                <a16:creationId xmlns:a16="http://schemas.microsoft.com/office/drawing/2014/main" id="{0C8B3990-BE56-7822-BC6C-C51AB38FC97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44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8625" y="1483112"/>
            <a:ext cx="10722595" cy="5374887"/>
          </a:xfrm>
        </p:spPr>
        <p:txBody>
          <a:bodyPr>
            <a:normAutofit/>
          </a:bodyPr>
          <a:lstStyle/>
          <a:p>
            <a:pPr marL="0" indent="0" defTabSz="967252">
              <a:lnSpc>
                <a:spcPct val="150000"/>
              </a:lnSpc>
              <a:spcBef>
                <a:spcPts val="0"/>
              </a:spcBef>
              <a:spcAft>
                <a:spcPts val="0"/>
              </a:spcAft>
              <a:buNone/>
              <a:defRPr/>
            </a:pPr>
            <a:r>
              <a:rPr lang="en-US" sz="2000" b="1" dirty="0">
                <a:latin typeface="Avenir Book" panose="02000503020000020003" pitchFamily="2" charset="0"/>
              </a:rPr>
              <a:t>Bias </a:t>
            </a:r>
          </a:p>
          <a:p>
            <a:pPr defTabSz="967252">
              <a:lnSpc>
                <a:spcPct val="150000"/>
              </a:lnSpc>
              <a:spcBef>
                <a:spcPts val="0"/>
              </a:spcBef>
              <a:defRPr/>
            </a:pPr>
            <a:r>
              <a:rPr lang="en-US" sz="2000" dirty="0">
                <a:latin typeface="Avenir Book" panose="02000503020000020003" pitchFamily="2" charset="0"/>
              </a:rPr>
              <a:t>Inclination or prejudice for or against one person or group, especially in a way considered to be unfair </a:t>
            </a:r>
          </a:p>
          <a:p>
            <a:pPr marL="0" indent="0" algn="just" defTabSz="967252">
              <a:lnSpc>
                <a:spcPct val="150000"/>
              </a:lnSpc>
              <a:spcBef>
                <a:spcPts val="0"/>
              </a:spcBef>
              <a:buNone/>
            </a:pPr>
            <a:r>
              <a:rPr lang="en-US" sz="2000" b="1" dirty="0">
                <a:latin typeface="Avenir Book" panose="02000503020000020003" pitchFamily="2" charset="0"/>
              </a:rPr>
              <a:t>Discrimination </a:t>
            </a:r>
          </a:p>
          <a:p>
            <a:pPr algn="just" defTabSz="967252">
              <a:lnSpc>
                <a:spcPct val="150000"/>
              </a:lnSpc>
              <a:spcBef>
                <a:spcPts val="0"/>
              </a:spcBef>
            </a:pPr>
            <a:r>
              <a:rPr lang="en-US" sz="2000" dirty="0">
                <a:latin typeface="Avenir Book" panose="02000503020000020003" pitchFamily="2" charset="0"/>
              </a:rPr>
              <a:t>Unequal treatment of persons on the basis of ‘protected characteristics’ such as race, sexual identity etc.</a:t>
            </a:r>
          </a:p>
          <a:p>
            <a:pPr marL="0" indent="0" defTabSz="967252">
              <a:lnSpc>
                <a:spcPct val="150000"/>
              </a:lnSpc>
              <a:spcBef>
                <a:spcPts val="0"/>
              </a:spcBef>
              <a:spcAft>
                <a:spcPts val="0"/>
              </a:spcAft>
              <a:buNone/>
              <a:defRPr/>
            </a:pPr>
            <a:r>
              <a:rPr lang="en-US" sz="2000" b="1" dirty="0">
                <a:latin typeface="Avenir Book" panose="02000503020000020003" pitchFamily="2" charset="0"/>
              </a:rPr>
              <a:t>Bias in algorithms</a:t>
            </a:r>
          </a:p>
          <a:p>
            <a:pPr algn="just" defTabSz="967252">
              <a:lnSpc>
                <a:spcPct val="150000"/>
              </a:lnSpc>
              <a:spcBef>
                <a:spcPts val="0"/>
              </a:spcBef>
              <a:defRPr/>
            </a:pPr>
            <a:r>
              <a:rPr lang="en-US" sz="2000" dirty="0">
                <a:latin typeface="Avenir Book" panose="02000503020000020003" pitchFamily="2" charset="0"/>
              </a:rPr>
              <a:t>Unjustified and/or unintended deviation in the distribution of algorithm outputs, with respect to one or more of its parameter dimensions </a:t>
            </a:r>
          </a:p>
          <a:p>
            <a:pPr marL="0" indent="0" algn="just" defTabSz="967252">
              <a:lnSpc>
                <a:spcPct val="150000"/>
              </a:lnSpc>
              <a:spcBef>
                <a:spcPts val="0"/>
              </a:spcBef>
              <a:buNone/>
            </a:pPr>
            <a:endParaRPr lang="en-US"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FEF70D12-81F5-450E-8A52-39A37E5D389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0BB6B-6C9C-F8A7-D382-F6A82C749041}"/>
              </a:ext>
            </a:extLst>
          </p:cNvPr>
          <p:cNvSpPr>
            <a:spLocks noGrp="1"/>
          </p:cNvSpPr>
          <p:nvPr>
            <p:ph type="title"/>
          </p:nvPr>
        </p:nvSpPr>
        <p:spPr>
          <a:xfrm>
            <a:off x="428625" y="0"/>
            <a:ext cx="10515600" cy="1325563"/>
          </a:xfrm>
        </p:spPr>
        <p:txBody>
          <a:bodyPr/>
          <a:lstStyle/>
          <a:p>
            <a:r>
              <a:rPr lang="en-GB" sz="3200" b="1" kern="1200" dirty="0">
                <a:solidFill>
                  <a:srgbClr val="000000"/>
                </a:solidFill>
                <a:effectLst/>
                <a:latin typeface="Avenir Book" panose="02000503020000020003" pitchFamily="2" charset="0"/>
                <a:ea typeface="+mn-ea"/>
                <a:cs typeface="+mn-cs"/>
              </a:rPr>
              <a:t>Bias</a:t>
            </a:r>
            <a:r>
              <a:rPr lang="en-GB" dirty="0"/>
              <a:t> </a:t>
            </a:r>
          </a:p>
        </p:txBody>
      </p:sp>
    </p:spTree>
    <p:extLst>
      <p:ext uri="{BB962C8B-B14F-4D97-AF65-F5344CB8AC3E}">
        <p14:creationId xmlns:p14="http://schemas.microsoft.com/office/powerpoint/2010/main" val="238637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CA52-DF63-D7F0-11EB-E57DC70387AB}"/>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Causing Harm Through Bias and Discrimination</a:t>
            </a:r>
          </a:p>
        </p:txBody>
      </p:sp>
      <p:sp>
        <p:nvSpPr>
          <p:cNvPr id="3" name="Text Placeholder 2">
            <a:extLst>
              <a:ext uri="{FF2B5EF4-FFF2-40B4-BE49-F238E27FC236}">
                <a16:creationId xmlns:a16="http://schemas.microsoft.com/office/drawing/2014/main" id="{8B8A5F1F-A988-532D-CB8B-5AE6CBF1D178}"/>
              </a:ext>
            </a:extLst>
          </p:cNvPr>
          <p:cNvSpPr>
            <a:spLocks noGrp="1"/>
          </p:cNvSpPr>
          <p:nvPr>
            <p:ph type="body" idx="1"/>
          </p:nvPr>
        </p:nvSpPr>
        <p:spPr/>
        <p:txBody>
          <a:bodyPr>
            <a:normAutofit/>
          </a:bodyPr>
          <a:lstStyle/>
          <a:p>
            <a:pPr>
              <a:lnSpc>
                <a:spcPct val="150000"/>
              </a:lnSpc>
            </a:pPr>
            <a:r>
              <a:rPr lang="en-GB" sz="2000" dirty="0">
                <a:solidFill>
                  <a:schemeClr val="tx1"/>
                </a:solidFill>
                <a:latin typeface="Avenir Book" panose="02000503020000020003" pitchFamily="2" charset="0"/>
              </a:rPr>
              <a:t>The data that you select in your analyses can produce </a:t>
            </a:r>
            <a:r>
              <a:rPr lang="en-GB" sz="2000" u="sng" dirty="0">
                <a:solidFill>
                  <a:schemeClr val="tx1"/>
                </a:solidFill>
                <a:latin typeface="Avenir Book" panose="02000503020000020003" pitchFamily="2" charset="0"/>
              </a:rPr>
              <a:t>biases</a:t>
            </a:r>
          </a:p>
          <a:p>
            <a:pPr>
              <a:lnSpc>
                <a:spcPct val="150000"/>
              </a:lnSpc>
            </a:pPr>
            <a:r>
              <a:rPr lang="en-GB" sz="2000" dirty="0">
                <a:solidFill>
                  <a:schemeClr val="tx1"/>
                </a:solidFill>
                <a:latin typeface="Avenir Book" panose="02000503020000020003" pitchFamily="2" charset="0"/>
              </a:rPr>
              <a:t>The algorithms that you design can perpetuate biases and </a:t>
            </a:r>
            <a:r>
              <a:rPr lang="en-GB" sz="2000" u="sng" dirty="0">
                <a:solidFill>
                  <a:schemeClr val="tx1"/>
                </a:solidFill>
                <a:latin typeface="Avenir Book" panose="02000503020000020003" pitchFamily="2" charset="0"/>
              </a:rPr>
              <a:t>stereotypes</a:t>
            </a:r>
          </a:p>
          <a:p>
            <a:pPr>
              <a:lnSpc>
                <a:spcPct val="150000"/>
              </a:lnSpc>
            </a:pPr>
            <a:r>
              <a:rPr lang="en-GB" sz="2000" dirty="0">
                <a:solidFill>
                  <a:schemeClr val="tx1"/>
                </a:solidFill>
                <a:latin typeface="Avenir Book" panose="02000503020000020003" pitchFamily="2" charset="0"/>
              </a:rPr>
              <a:t>The websites, platforms, sharing pathways that you design, endorse or populate can perpetuate </a:t>
            </a:r>
            <a:r>
              <a:rPr lang="en-GB" sz="2000" u="sng" dirty="0">
                <a:solidFill>
                  <a:schemeClr val="tx1"/>
                </a:solidFill>
                <a:latin typeface="Avenir Book" panose="02000503020000020003" pitchFamily="2" charset="0"/>
              </a:rPr>
              <a:t>discrimination</a:t>
            </a:r>
          </a:p>
          <a:p>
            <a:pPr>
              <a:lnSpc>
                <a:spcPct val="150000"/>
              </a:lnSpc>
            </a:pPr>
            <a:r>
              <a:rPr lang="en-GB" sz="2000" dirty="0">
                <a:solidFill>
                  <a:schemeClr val="tx1"/>
                </a:solidFill>
                <a:latin typeface="Avenir Book" panose="02000503020000020003" pitchFamily="2" charset="0"/>
              </a:rPr>
              <a:t>The data you generate can be re-used, re-combined, re-purposed in unexpected ways</a:t>
            </a:r>
          </a:p>
          <a:p>
            <a:pPr marL="152396" indent="0">
              <a:lnSpc>
                <a:spcPct val="150000"/>
              </a:lnSpc>
              <a:buNone/>
            </a:pPr>
            <a:endParaRPr lang="nl-NL" sz="2000" dirty="0">
              <a:solidFill>
                <a:schemeClr val="tx1"/>
              </a:solidFill>
              <a:latin typeface="Avenir Book" panose="02000503020000020003" pitchFamily="2" charset="0"/>
            </a:endParaRPr>
          </a:p>
          <a:p>
            <a:pPr>
              <a:lnSpc>
                <a:spcPct val="150000"/>
              </a:lnSpc>
            </a:pPr>
            <a:r>
              <a:rPr lang="en-GB" sz="2000" dirty="0">
                <a:solidFill>
                  <a:schemeClr val="tx1"/>
                </a:solidFill>
                <a:latin typeface="Avenir Book" panose="02000503020000020003" pitchFamily="2" charset="0"/>
              </a:rPr>
              <a:t>This can lead to technologies that </a:t>
            </a:r>
            <a:r>
              <a:rPr lang="en-GB" sz="2000" i="1" dirty="0">
                <a:solidFill>
                  <a:schemeClr val="tx1"/>
                </a:solidFill>
                <a:latin typeface="Avenir Book" panose="02000503020000020003" pitchFamily="2" charset="0"/>
              </a:rPr>
              <a:t>harm </a:t>
            </a:r>
            <a:r>
              <a:rPr lang="en-GB" sz="2000" dirty="0">
                <a:solidFill>
                  <a:schemeClr val="tx1"/>
                </a:solidFill>
                <a:latin typeface="Avenir Book" panose="02000503020000020003" pitchFamily="2" charset="0"/>
              </a:rPr>
              <a:t>the societies that they are supposed to be helping</a:t>
            </a:r>
          </a:p>
          <a:p>
            <a:endParaRPr lang="en-GB" sz="2000" dirty="0"/>
          </a:p>
        </p:txBody>
      </p:sp>
      <p:cxnSp>
        <p:nvCxnSpPr>
          <p:cNvPr id="4" name="Straight Connector 3">
            <a:extLst>
              <a:ext uri="{FF2B5EF4-FFF2-40B4-BE49-F238E27FC236}">
                <a16:creationId xmlns:a16="http://schemas.microsoft.com/office/drawing/2014/main" id="{5C949441-48EF-0498-B052-AAF40166131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26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0B66E3-61E9-E743-99F4-555D70930FDD}"/>
              </a:ext>
            </a:extLst>
          </p:cNvPr>
          <p:cNvSpPr>
            <a:spLocks noGrp="1"/>
          </p:cNvSpPr>
          <p:nvPr>
            <p:ph type="title"/>
          </p:nvPr>
        </p:nvSpPr>
        <p:spPr>
          <a:xfrm>
            <a:off x="428625" y="405347"/>
            <a:ext cx="11763374" cy="631429"/>
          </a:xfrm>
        </p:spPr>
        <p:txBody>
          <a:bodyPr>
            <a:noAutofit/>
          </a:bodyPr>
          <a:lstStyle/>
          <a:p>
            <a:r>
              <a:rPr lang="en-GB" sz="3200" b="1" dirty="0">
                <a:latin typeface="Avenir Book" panose="02000503020000020003" pitchFamily="2" charset="0"/>
              </a:rPr>
              <a:t>Value </a:t>
            </a:r>
            <a:r>
              <a:rPr lang="en-GB" sz="3200" b="1" dirty="0" err="1">
                <a:latin typeface="Avenir Book" panose="02000503020000020003" pitchFamily="2" charset="0"/>
              </a:rPr>
              <a:t>Ladened</a:t>
            </a:r>
            <a:r>
              <a:rPr lang="en-GB" sz="3200" b="1" dirty="0">
                <a:latin typeface="Avenir Book" panose="02000503020000020003" pitchFamily="2" charset="0"/>
              </a:rPr>
              <a:t> Nature of Algorithmic Design</a:t>
            </a:r>
          </a:p>
        </p:txBody>
      </p:sp>
      <p:sp>
        <p:nvSpPr>
          <p:cNvPr id="3" name="Content Placeholder 2"/>
          <p:cNvSpPr>
            <a:spLocks noGrp="1"/>
          </p:cNvSpPr>
          <p:nvPr>
            <p:ph sz="half" idx="1"/>
          </p:nvPr>
        </p:nvSpPr>
        <p:spPr>
          <a:xfrm>
            <a:off x="428626" y="1608082"/>
            <a:ext cx="10967920" cy="5424729"/>
          </a:xfrm>
        </p:spPr>
        <p:txBody>
          <a:bodyPr>
            <a:normAutofit/>
          </a:bodyPr>
          <a:lstStyle/>
          <a:p>
            <a:pPr marL="0" indent="0">
              <a:buNone/>
            </a:pPr>
            <a:endParaRPr lang="en-US" sz="2000" dirty="0">
              <a:latin typeface="Avenir Book" panose="02000503020000020003" pitchFamily="2" charset="0"/>
            </a:endParaRPr>
          </a:p>
          <a:p>
            <a:pPr marL="0" indent="0" algn="ctr">
              <a:lnSpc>
                <a:spcPct val="150000"/>
              </a:lnSpc>
              <a:buNone/>
            </a:pPr>
            <a:r>
              <a:rPr lang="en-US" sz="2000" dirty="0">
                <a:solidFill>
                  <a:schemeClr val="tx1"/>
                </a:solidFill>
                <a:latin typeface="Avenir Book" panose="02000503020000020003" pitchFamily="2" charset="0"/>
              </a:rPr>
              <a:t>“Algorithms are inescapably value-laden. Operational parameters are </a:t>
            </a:r>
            <a:r>
              <a:rPr lang="en-US" sz="2000" u="sng" dirty="0">
                <a:solidFill>
                  <a:schemeClr val="tx1"/>
                </a:solidFill>
                <a:latin typeface="Avenir Book" panose="02000503020000020003" pitchFamily="2" charset="0"/>
              </a:rPr>
              <a:t>specified by developers </a:t>
            </a:r>
            <a:r>
              <a:rPr lang="en-US" sz="2000" dirty="0">
                <a:solidFill>
                  <a:schemeClr val="tx1"/>
                </a:solidFill>
                <a:latin typeface="Avenir Book" panose="02000503020000020003" pitchFamily="2" charset="0"/>
              </a:rPr>
              <a:t>and </a:t>
            </a:r>
            <a:r>
              <a:rPr lang="en-US" sz="2000" u="sng" dirty="0">
                <a:solidFill>
                  <a:schemeClr val="tx1"/>
                </a:solidFill>
                <a:latin typeface="Avenir Book" panose="02000503020000020003" pitchFamily="2" charset="0"/>
              </a:rPr>
              <a:t>configured by users</a:t>
            </a:r>
            <a:r>
              <a:rPr lang="en-US" sz="2000" dirty="0">
                <a:solidFill>
                  <a:schemeClr val="tx1"/>
                </a:solidFill>
                <a:latin typeface="Avenir Book" panose="02000503020000020003" pitchFamily="2" charset="0"/>
              </a:rPr>
              <a:t> with </a:t>
            </a:r>
            <a:r>
              <a:rPr lang="en-US" sz="2000" u="sng" dirty="0">
                <a:solidFill>
                  <a:schemeClr val="tx1"/>
                </a:solidFill>
                <a:latin typeface="Avenir Book" panose="02000503020000020003" pitchFamily="2" charset="0"/>
              </a:rPr>
              <a:t>desired outcomes </a:t>
            </a:r>
            <a:r>
              <a:rPr lang="en-US" sz="2000" dirty="0">
                <a:solidFill>
                  <a:schemeClr val="tx1"/>
                </a:solidFill>
                <a:latin typeface="Avenir Book" panose="02000503020000020003" pitchFamily="2" charset="0"/>
              </a:rPr>
              <a:t>in mind that privilege some values and interests over others</a:t>
            </a:r>
            <a:r>
              <a:rPr lang="en-US" sz="2000" dirty="0">
                <a:solidFill>
                  <a:srgbClr val="FF0000"/>
                </a:solidFill>
                <a:latin typeface="Avenir Book" panose="02000503020000020003" pitchFamily="2" charset="0"/>
              </a:rPr>
              <a:t>…[O]</a:t>
            </a:r>
            <a:r>
              <a:rPr lang="en-US" sz="2000" dirty="0" err="1">
                <a:solidFill>
                  <a:srgbClr val="FF0000"/>
                </a:solidFill>
                <a:latin typeface="Avenir Book" panose="02000503020000020003" pitchFamily="2" charset="0"/>
              </a:rPr>
              <a:t>peration</a:t>
            </a:r>
            <a:r>
              <a:rPr lang="en-US" sz="2000" dirty="0">
                <a:solidFill>
                  <a:srgbClr val="FF0000"/>
                </a:solidFill>
                <a:latin typeface="Avenir Book" panose="02000503020000020003" pitchFamily="2" charset="0"/>
              </a:rPr>
              <a:t> within accepted parameters does not guarantee ethically acceptable </a:t>
            </a:r>
            <a:r>
              <a:rPr lang="en-US" sz="2000" dirty="0" err="1">
                <a:solidFill>
                  <a:srgbClr val="FF0000"/>
                </a:solidFill>
                <a:latin typeface="Avenir Book" panose="02000503020000020003" pitchFamily="2" charset="0"/>
              </a:rPr>
              <a:t>behaviour</a:t>
            </a:r>
            <a:r>
              <a:rPr lang="en-US" sz="2000" dirty="0">
                <a:solidFill>
                  <a:srgbClr val="FF0000"/>
                </a:solidFill>
                <a:latin typeface="Avenir Book" panose="02000503020000020003" pitchFamily="2" charset="0"/>
              </a:rPr>
              <a:t>… </a:t>
            </a:r>
            <a:r>
              <a:rPr lang="en-US" sz="2000" dirty="0">
                <a:solidFill>
                  <a:schemeClr val="tx1"/>
                </a:solidFill>
                <a:latin typeface="Avenir Book" panose="02000503020000020003" pitchFamily="2" charset="0"/>
              </a:rPr>
              <a:t>for example, profiling algorithms that discriminate against </a:t>
            </a:r>
            <a:r>
              <a:rPr lang="en-US" sz="2000" dirty="0" err="1">
                <a:solidFill>
                  <a:schemeClr val="tx1"/>
                </a:solidFill>
                <a:latin typeface="Avenir Book" panose="02000503020000020003" pitchFamily="2" charset="0"/>
              </a:rPr>
              <a:t>marginalised</a:t>
            </a:r>
            <a:r>
              <a:rPr lang="en-US" sz="2000" dirty="0">
                <a:solidFill>
                  <a:schemeClr val="tx1"/>
                </a:solidFill>
                <a:latin typeface="Avenir Book" panose="02000503020000020003" pitchFamily="2" charset="0"/>
              </a:rPr>
              <a:t> populations”</a:t>
            </a:r>
          </a:p>
          <a:p>
            <a:pPr marL="0" indent="0" algn="ctr">
              <a:lnSpc>
                <a:spcPct val="150000"/>
              </a:lnSpc>
              <a:buNone/>
            </a:pPr>
            <a:r>
              <a:rPr lang="en-US" sz="2000" dirty="0">
                <a:solidFill>
                  <a:schemeClr val="tx1"/>
                </a:solidFill>
                <a:latin typeface="Avenir Book" panose="02000503020000020003" pitchFamily="2" charset="0"/>
              </a:rPr>
              <a:t> (Mittelstadt, </a:t>
            </a:r>
            <a:r>
              <a:rPr lang="en-US" sz="2000" dirty="0" err="1">
                <a:solidFill>
                  <a:schemeClr val="tx1"/>
                </a:solidFill>
                <a:latin typeface="Avenir Book" panose="02000503020000020003" pitchFamily="2" charset="0"/>
              </a:rPr>
              <a:t>Allo</a:t>
            </a:r>
            <a:r>
              <a:rPr lang="en-US" sz="2000" dirty="0">
                <a:solidFill>
                  <a:schemeClr val="tx1"/>
                </a:solidFill>
                <a:latin typeface="Avenir Book" panose="02000503020000020003" pitchFamily="2" charset="0"/>
              </a:rPr>
              <a:t>, Taddeo, Wachter, Floridi, 2016)</a:t>
            </a:r>
          </a:p>
          <a:p>
            <a:pPr marL="0" indent="0" algn="just">
              <a:lnSpc>
                <a:spcPct val="150000"/>
              </a:lnSpc>
              <a:buNone/>
            </a:pPr>
            <a:br>
              <a:rPr lang="en-GB" sz="2000" dirty="0">
                <a:latin typeface="Avenir Book" panose="02000503020000020003" pitchFamily="2" charset="0"/>
              </a:rPr>
            </a:br>
            <a:endParaRPr lang="en-US" sz="2000" dirty="0">
              <a:solidFill>
                <a:schemeClr val="tx1"/>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2056D919-3FB8-5E23-538B-94144925AD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92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2734-40C7-041D-7180-7D02C318D3DC}"/>
              </a:ext>
            </a:extLst>
          </p:cNvPr>
          <p:cNvSpPr>
            <a:spLocks noGrp="1"/>
          </p:cNvSpPr>
          <p:nvPr>
            <p:ph type="title"/>
          </p:nvPr>
        </p:nvSpPr>
        <p:spPr>
          <a:xfrm>
            <a:off x="402575" y="433029"/>
            <a:ext cx="11360800" cy="763600"/>
          </a:xfrm>
        </p:spPr>
        <p:txBody>
          <a:bodyPr>
            <a:normAutofit/>
          </a:bodyPr>
          <a:lstStyle/>
          <a:p>
            <a:r>
              <a:rPr lang="en-GB" sz="3200" b="1" dirty="0">
                <a:latin typeface="Avenir Book" panose="02000503020000020003" pitchFamily="2" charset="0"/>
              </a:rPr>
              <a:t>Unethical Algorithms</a:t>
            </a:r>
          </a:p>
        </p:txBody>
      </p:sp>
      <p:sp>
        <p:nvSpPr>
          <p:cNvPr id="3" name="Text Placeholder 2">
            <a:extLst>
              <a:ext uri="{FF2B5EF4-FFF2-40B4-BE49-F238E27FC236}">
                <a16:creationId xmlns:a16="http://schemas.microsoft.com/office/drawing/2014/main" id="{374DD2E0-E1A9-2029-FC3D-83CB2EBC50E9}"/>
              </a:ext>
            </a:extLst>
          </p:cNvPr>
          <p:cNvSpPr>
            <a:spLocks noGrp="1"/>
          </p:cNvSpPr>
          <p:nvPr>
            <p:ph type="body" idx="1"/>
          </p:nvPr>
        </p:nvSpPr>
        <p:spPr/>
        <p:txBody>
          <a:bodyPr>
            <a:normAutofit/>
          </a:bodyPr>
          <a:lstStyle/>
          <a:p>
            <a:pPr>
              <a:lnSpc>
                <a:spcPct val="150000"/>
              </a:lnSpc>
            </a:pPr>
            <a:r>
              <a:rPr lang="en-US" sz="2000" dirty="0">
                <a:solidFill>
                  <a:schemeClr val="tx1"/>
                </a:solidFill>
                <a:latin typeface="Avenir Book" panose="02000503020000020003" pitchFamily="2" charset="0"/>
              </a:rPr>
              <a:t>What are developers assuming about the world when they design digital technologies?</a:t>
            </a:r>
          </a:p>
          <a:p>
            <a:pPr>
              <a:lnSpc>
                <a:spcPct val="150000"/>
              </a:lnSpc>
            </a:pPr>
            <a:r>
              <a:rPr lang="en-US" sz="2000" dirty="0">
                <a:solidFill>
                  <a:schemeClr val="tx1"/>
                </a:solidFill>
                <a:latin typeface="Avenir Book" panose="02000503020000020003" pitchFamily="2" charset="0"/>
              </a:rPr>
              <a:t>What real world implications are there when we ignore these assumptions?</a:t>
            </a:r>
            <a:endParaRPr lang="en-GB" sz="2000" dirty="0">
              <a:solidFill>
                <a:schemeClr val="tx1"/>
              </a:solidFill>
            </a:endParaRPr>
          </a:p>
        </p:txBody>
      </p:sp>
      <p:pic>
        <p:nvPicPr>
          <p:cNvPr id="5" name="Picture 4" descr="Screen shot of report stating that women are less likely to be shown ads for high-paid jobs on Google">
            <a:extLst>
              <a:ext uri="{FF2B5EF4-FFF2-40B4-BE49-F238E27FC236}">
                <a16:creationId xmlns:a16="http://schemas.microsoft.com/office/drawing/2014/main" id="{6CE0EA7B-9099-3432-D85D-F374B9CE9366}"/>
              </a:ext>
            </a:extLst>
          </p:cNvPr>
          <p:cNvPicPr>
            <a:picLocks noChangeAspect="1"/>
          </p:cNvPicPr>
          <p:nvPr/>
        </p:nvPicPr>
        <p:blipFill>
          <a:blip r:embed="rId2"/>
          <a:stretch>
            <a:fillRect/>
          </a:stretch>
        </p:blipFill>
        <p:spPr>
          <a:xfrm>
            <a:off x="6082975" y="2964001"/>
            <a:ext cx="3551409" cy="2717799"/>
          </a:xfrm>
          <a:prstGeom prst="rect">
            <a:avLst/>
          </a:prstGeom>
          <a:ln>
            <a:solidFill>
              <a:schemeClr val="tx1"/>
            </a:solidFill>
          </a:ln>
        </p:spPr>
      </p:pic>
      <p:pic>
        <p:nvPicPr>
          <p:cNvPr id="7" name="Picture 6" descr="Screen shot of a report where unprofessional hairstyles show black hairstyles and professional hairstyles show white hairstyles">
            <a:extLst>
              <a:ext uri="{FF2B5EF4-FFF2-40B4-BE49-F238E27FC236}">
                <a16:creationId xmlns:a16="http://schemas.microsoft.com/office/drawing/2014/main" id="{818215A0-3705-4168-E9CD-7849B0CC8822}"/>
              </a:ext>
            </a:extLst>
          </p:cNvPr>
          <p:cNvPicPr>
            <a:picLocks noChangeAspect="1"/>
          </p:cNvPicPr>
          <p:nvPr/>
        </p:nvPicPr>
        <p:blipFill>
          <a:blip r:embed="rId3"/>
          <a:stretch>
            <a:fillRect/>
          </a:stretch>
        </p:blipFill>
        <p:spPr>
          <a:xfrm>
            <a:off x="1575465" y="2964001"/>
            <a:ext cx="3136900" cy="2717800"/>
          </a:xfrm>
          <a:prstGeom prst="rect">
            <a:avLst/>
          </a:prstGeom>
        </p:spPr>
      </p:pic>
      <p:cxnSp>
        <p:nvCxnSpPr>
          <p:cNvPr id="8" name="Straight Connector 7">
            <a:extLst>
              <a:ext uri="{FF2B5EF4-FFF2-40B4-BE49-F238E27FC236}">
                <a16:creationId xmlns:a16="http://schemas.microsoft.com/office/drawing/2014/main" id="{A8C8D8AE-9923-1A0B-F860-3AFE4D4EEC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9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6FB8-2808-1757-B840-E3E12CA628C9}"/>
              </a:ext>
            </a:extLst>
          </p:cNvPr>
          <p:cNvSpPr>
            <a:spLocks noGrp="1"/>
          </p:cNvSpPr>
          <p:nvPr>
            <p:ph type="title"/>
          </p:nvPr>
        </p:nvSpPr>
        <p:spPr>
          <a:xfrm>
            <a:off x="553316" y="-315715"/>
            <a:ext cx="10515600" cy="631429"/>
          </a:xfrm>
        </p:spPr>
        <p:txBody>
          <a:bodyPr>
            <a:noAutofit/>
          </a:bodyPr>
          <a:lstStyle/>
          <a:p>
            <a:r>
              <a:rPr lang="en-GB" b="1" dirty="0">
                <a:solidFill>
                  <a:schemeClr val="bg1"/>
                </a:solidFill>
                <a:latin typeface="Avenir Book" panose="02000503020000020003" pitchFamily="2" charset="0"/>
              </a:rPr>
              <a:t>Example 1: Algorithmic decisions on bail</a:t>
            </a:r>
          </a:p>
        </p:txBody>
      </p:sp>
      <p:pic>
        <p:nvPicPr>
          <p:cNvPr id="6" name="Picture 5" descr="Image of screen shot of article with title: courts risk algorithms to set bail: a step towards a more just system&quot; and &quot;machine bias: there's software used across the country to predict future criminals. And it's biased against blacks&quot;">
            <a:extLst>
              <a:ext uri="{FF2B5EF4-FFF2-40B4-BE49-F238E27FC236}">
                <a16:creationId xmlns:a16="http://schemas.microsoft.com/office/drawing/2014/main" id="{FC4FF728-E3B4-E248-9D41-6187EA5E8D16}"/>
              </a:ext>
            </a:extLst>
          </p:cNvPr>
          <p:cNvPicPr>
            <a:picLocks noChangeAspect="1"/>
          </p:cNvPicPr>
          <p:nvPr/>
        </p:nvPicPr>
        <p:blipFill>
          <a:blip r:embed="rId3"/>
          <a:stretch>
            <a:fillRect/>
          </a:stretch>
        </p:blipFill>
        <p:spPr>
          <a:xfrm>
            <a:off x="9944" y="0"/>
            <a:ext cx="12172111" cy="6858000"/>
          </a:xfrm>
          <a:prstGeom prst="rect">
            <a:avLst/>
          </a:prstGeom>
        </p:spPr>
      </p:pic>
      <p:cxnSp>
        <p:nvCxnSpPr>
          <p:cNvPr id="3" name="Straight Connector 2">
            <a:extLst>
              <a:ext uri="{FF2B5EF4-FFF2-40B4-BE49-F238E27FC236}">
                <a16:creationId xmlns:a16="http://schemas.microsoft.com/office/drawing/2014/main" id="{5804DAB6-F1ED-ABD0-4F94-F4843E276A37}"/>
              </a:ext>
              <a:ext uri="{C183D7F6-B498-43B3-948B-1728B52AA6E4}">
                <adec:decorative xmlns:adec="http://schemas.microsoft.com/office/drawing/2017/decorative" val="1"/>
              </a:ext>
            </a:extLst>
          </p:cNvPr>
          <p:cNvCxnSpPr>
            <a:cxnSpLocks/>
          </p:cNvCxnSpPr>
          <p:nvPr/>
        </p:nvCxnSpPr>
        <p:spPr>
          <a:xfrm>
            <a:off x="4203290" y="1050958"/>
            <a:ext cx="798871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1A0977B-49F1-5B4C-D4DD-F6DC857787C0}"/>
              </a:ext>
              <a:ext uri="{C183D7F6-B498-43B3-948B-1728B52AA6E4}">
                <adec:decorative xmlns:adec="http://schemas.microsoft.com/office/drawing/2017/decorative" val="1"/>
              </a:ext>
            </a:extLst>
          </p:cNvPr>
          <p:cNvCxnSpPr>
            <a:cxnSpLocks/>
          </p:cNvCxnSpPr>
          <p:nvPr/>
        </p:nvCxnSpPr>
        <p:spPr>
          <a:xfrm>
            <a:off x="316839" y="5775357"/>
            <a:ext cx="7706284"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097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3F1B-0F7F-6240-A0B9-8FED722803A2}"/>
              </a:ext>
            </a:extLst>
          </p:cNvPr>
          <p:cNvSpPr>
            <a:spLocks noGrp="1"/>
          </p:cNvSpPr>
          <p:nvPr>
            <p:ph type="title"/>
          </p:nvPr>
        </p:nvSpPr>
        <p:spPr>
          <a:xfrm>
            <a:off x="428625" y="392923"/>
            <a:ext cx="10515600" cy="666261"/>
          </a:xfrm>
        </p:spPr>
        <p:txBody>
          <a:bodyPr>
            <a:noAutofit/>
          </a:bodyPr>
          <a:lstStyle/>
          <a:p>
            <a:r>
              <a:rPr lang="en-GB" sz="3200" b="1" dirty="0">
                <a:latin typeface="Avenir Book" panose="02000503020000020003" pitchFamily="2" charset="0"/>
              </a:rPr>
              <a:t>Eliminating Human Bias?</a:t>
            </a:r>
          </a:p>
        </p:txBody>
      </p:sp>
      <p:sp>
        <p:nvSpPr>
          <p:cNvPr id="3" name="Content Placeholder 2">
            <a:extLst>
              <a:ext uri="{FF2B5EF4-FFF2-40B4-BE49-F238E27FC236}">
                <a16:creationId xmlns:a16="http://schemas.microsoft.com/office/drawing/2014/main" id="{1B54D31E-241A-224F-953D-E2D1D493E97A}"/>
              </a:ext>
            </a:extLst>
          </p:cNvPr>
          <p:cNvSpPr>
            <a:spLocks noGrp="1"/>
          </p:cNvSpPr>
          <p:nvPr>
            <p:ph sz="half" idx="1"/>
          </p:nvPr>
        </p:nvSpPr>
        <p:spPr>
          <a:xfrm>
            <a:off x="522515" y="1436915"/>
            <a:ext cx="10751368" cy="4740048"/>
          </a:xfrm>
        </p:spPr>
        <p:txBody>
          <a:bodyPr>
            <a:normAutofit/>
          </a:bodyPr>
          <a:lstStyle/>
          <a:p>
            <a:pPr>
              <a:lnSpc>
                <a:spcPct val="150000"/>
              </a:lnSpc>
            </a:pPr>
            <a:r>
              <a:rPr lang="en-GB" sz="2000" dirty="0">
                <a:latin typeface="Avenir Book" panose="02000503020000020003" pitchFamily="2" charset="0"/>
              </a:rPr>
              <a:t>In the early 2000s the US criminal justice system began using risk assessments to assist decision-making</a:t>
            </a:r>
          </a:p>
          <a:p>
            <a:pPr>
              <a:lnSpc>
                <a:spcPct val="150000"/>
              </a:lnSpc>
            </a:pPr>
            <a:r>
              <a:rPr lang="en-GB" sz="2000" dirty="0">
                <a:latin typeface="Avenir Book" panose="02000503020000020003" pitchFamily="2" charset="0"/>
              </a:rPr>
              <a:t>Software was supposed to overcome human bias of bail committees</a:t>
            </a:r>
          </a:p>
          <a:p>
            <a:pPr>
              <a:lnSpc>
                <a:spcPct val="150000"/>
              </a:lnSpc>
            </a:pPr>
            <a:r>
              <a:rPr lang="en-GB" sz="2000" dirty="0">
                <a:latin typeface="Avenir Book" panose="02000503020000020003" pitchFamily="2" charset="0"/>
              </a:rPr>
              <a:t>Assessments based on algorithmic calculations to predict, for instance, how likely an individual is to re-offend or fail to attend court for sentencing. </a:t>
            </a:r>
          </a:p>
          <a:p>
            <a:pPr>
              <a:lnSpc>
                <a:spcPct val="150000"/>
              </a:lnSpc>
            </a:pPr>
            <a:r>
              <a:rPr lang="en-GB" sz="2000" dirty="0">
                <a:latin typeface="Avenir Book" panose="02000503020000020003" pitchFamily="2" charset="0"/>
              </a:rPr>
              <a:t>Used to determine whether an individual should be granted bail or how long their sentence should be</a:t>
            </a:r>
          </a:p>
          <a:p>
            <a:pPr>
              <a:lnSpc>
                <a:spcPct val="150000"/>
              </a:lnSpc>
            </a:pPr>
            <a:r>
              <a:rPr lang="en-GB" sz="2000" dirty="0">
                <a:latin typeface="Avenir Book" panose="02000503020000020003" pitchFamily="2" charset="0"/>
              </a:rPr>
              <a:t>‘Low risk’ offenders given shorter sentences and perhaps even kept out of jail entirely. </a:t>
            </a:r>
          </a:p>
        </p:txBody>
      </p:sp>
      <p:cxnSp>
        <p:nvCxnSpPr>
          <p:cNvPr id="6" name="Straight Connector 5">
            <a:extLst>
              <a:ext uri="{FF2B5EF4-FFF2-40B4-BE49-F238E27FC236}">
                <a16:creationId xmlns:a16="http://schemas.microsoft.com/office/drawing/2014/main" id="{F0092644-131F-28A2-7F6D-EB70E809BF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52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89A6-75B3-D44B-99F6-61455C88E73A}"/>
              </a:ext>
            </a:extLst>
          </p:cNvPr>
          <p:cNvSpPr>
            <a:spLocks noGrp="1"/>
          </p:cNvSpPr>
          <p:nvPr>
            <p:ph type="title"/>
          </p:nvPr>
        </p:nvSpPr>
        <p:spPr>
          <a:xfrm>
            <a:off x="428625" y="365125"/>
            <a:ext cx="10515600" cy="694059"/>
          </a:xfrm>
        </p:spPr>
        <p:txBody>
          <a:bodyPr>
            <a:noAutofit/>
          </a:bodyPr>
          <a:lstStyle/>
          <a:p>
            <a:r>
              <a:rPr lang="en-GB" sz="3200" b="1" dirty="0">
                <a:latin typeface="Avenir Book" panose="02000503020000020003" pitchFamily="2" charset="0"/>
              </a:rPr>
              <a:t>Proprietary Software to Determine Risk?</a:t>
            </a:r>
          </a:p>
        </p:txBody>
      </p:sp>
      <p:sp>
        <p:nvSpPr>
          <p:cNvPr id="3" name="Content Placeholder 2">
            <a:extLst>
              <a:ext uri="{FF2B5EF4-FFF2-40B4-BE49-F238E27FC236}">
                <a16:creationId xmlns:a16="http://schemas.microsoft.com/office/drawing/2014/main" id="{52DB3958-0FB6-E74A-BD44-B5431016C647}"/>
              </a:ext>
            </a:extLst>
          </p:cNvPr>
          <p:cNvSpPr>
            <a:spLocks noGrp="1"/>
          </p:cNvSpPr>
          <p:nvPr>
            <p:ph sz="half" idx="1"/>
          </p:nvPr>
        </p:nvSpPr>
        <p:spPr>
          <a:xfrm>
            <a:off x="535577" y="1418898"/>
            <a:ext cx="10818223" cy="5177845"/>
          </a:xfrm>
        </p:spPr>
        <p:txBody>
          <a:bodyPr>
            <a:normAutofit/>
          </a:bodyPr>
          <a:lstStyle/>
          <a:p>
            <a:pPr>
              <a:lnSpc>
                <a:spcPct val="150000"/>
              </a:lnSpc>
            </a:pPr>
            <a:r>
              <a:rPr lang="en-GB" sz="2000" dirty="0">
                <a:latin typeface="Avenir Book" panose="02000503020000020003" pitchFamily="2" charset="0"/>
              </a:rPr>
              <a:t>Risk assessments are now used across a wide number of states at all stages of the legal process</a:t>
            </a:r>
          </a:p>
          <a:p>
            <a:pPr>
              <a:lnSpc>
                <a:spcPct val="150000"/>
              </a:lnSpc>
            </a:pPr>
            <a:r>
              <a:rPr lang="en-GB" sz="2000" dirty="0">
                <a:latin typeface="Avenir Book" panose="02000503020000020003" pitchFamily="2" charset="0"/>
              </a:rPr>
              <a:t>Software and scores provided by for-profit companies such as Northpointe</a:t>
            </a:r>
          </a:p>
          <a:p>
            <a:pPr lvl="1">
              <a:lnSpc>
                <a:spcPct val="150000"/>
              </a:lnSpc>
            </a:pPr>
            <a:r>
              <a:rPr lang="en-GB" sz="1800" dirty="0">
                <a:latin typeface="Avenir Book" panose="02000503020000020003" pitchFamily="2" charset="0"/>
              </a:rPr>
              <a:t>Scores derived from 137 questions, either answered by defendants or pulled from criminal records</a:t>
            </a:r>
          </a:p>
          <a:p>
            <a:pPr lvl="1">
              <a:lnSpc>
                <a:spcPct val="150000"/>
              </a:lnSpc>
            </a:pPr>
            <a:r>
              <a:rPr lang="en-GB" sz="1800" dirty="0">
                <a:latin typeface="Avenir Book" panose="02000503020000020003" pitchFamily="2" charset="0"/>
              </a:rPr>
              <a:t>Questions related to factors such as personal offender history, family offender history, drug taking amongst friends and personal views on offending. Race was not one of the questions.</a:t>
            </a:r>
          </a:p>
          <a:p>
            <a:pPr>
              <a:lnSpc>
                <a:spcPct val="150000"/>
              </a:lnSpc>
            </a:pPr>
            <a:r>
              <a:rPr lang="en-GB" sz="2000" dirty="0">
                <a:latin typeface="Avenir Book" panose="02000503020000020003" pitchFamily="2" charset="0"/>
              </a:rPr>
              <a:t>Criteria through which the scores are generated is proprietary to Northpointe and not released – </a:t>
            </a:r>
            <a:r>
              <a:rPr lang="en-GB" sz="2000" i="1" dirty="0">
                <a:latin typeface="Avenir Book" panose="02000503020000020003" pitchFamily="2" charset="0"/>
              </a:rPr>
              <a:t>no insight into how the algorithm generates risk assessment scores</a:t>
            </a:r>
          </a:p>
        </p:txBody>
      </p:sp>
      <p:cxnSp>
        <p:nvCxnSpPr>
          <p:cNvPr id="5" name="Straight Connector 4">
            <a:extLst>
              <a:ext uri="{FF2B5EF4-FFF2-40B4-BE49-F238E27FC236}">
                <a16:creationId xmlns:a16="http://schemas.microsoft.com/office/drawing/2014/main" id="{B39005AD-90E3-D54D-B860-FC2B6CCCFDAE}"/>
              </a:ext>
              <a:ext uri="{C183D7F6-B498-43B3-948B-1728B52AA6E4}">
                <adec:decorative xmlns:adec="http://schemas.microsoft.com/office/drawing/2017/decorative" val="1"/>
              </a:ext>
            </a:extLst>
          </p:cNvPr>
          <p:cNvCxnSpPr>
            <a:cxnSpLocks/>
          </p:cNvCxnSpPr>
          <p:nvPr/>
        </p:nvCxnSpPr>
        <p:spPr>
          <a:xfrm>
            <a:off x="428625" y="1059184"/>
            <a:ext cx="11712896"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390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FCB6-153B-B731-A912-594EAD7F81D0}"/>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Looking at the Data</a:t>
            </a:r>
            <a:endParaRPr lang="en-NL" dirty="0">
              <a:effectLst/>
              <a:latin typeface="Avenir Book" panose="02000503020000020003" pitchFamily="2" charset="0"/>
            </a:endParaRPr>
          </a:p>
          <a:p>
            <a:endParaRPr lang="en-GB" dirty="0">
              <a:latin typeface="Avenir Book" panose="02000503020000020003" pitchFamily="2" charset="0"/>
            </a:endParaRPr>
          </a:p>
        </p:txBody>
      </p:sp>
      <p:sp>
        <p:nvSpPr>
          <p:cNvPr id="3" name="Content Placeholder 2"/>
          <p:cNvSpPr>
            <a:spLocks noGrp="1"/>
          </p:cNvSpPr>
          <p:nvPr>
            <p:ph sz="half" idx="1"/>
          </p:nvPr>
        </p:nvSpPr>
        <p:spPr>
          <a:xfrm>
            <a:off x="428625" y="1478071"/>
            <a:ext cx="11334750" cy="5143446"/>
          </a:xfrm>
        </p:spPr>
        <p:txBody>
          <a:bodyPr>
            <a:normAutofit lnSpcReduction="10000"/>
          </a:bodyPr>
          <a:lstStyle/>
          <a:p>
            <a:pPr>
              <a:lnSpc>
                <a:spcPct val="150000"/>
              </a:lnSpc>
            </a:pPr>
            <a:r>
              <a:rPr lang="en-GB" sz="2000" b="1" dirty="0">
                <a:solidFill>
                  <a:srgbClr val="FF0000"/>
                </a:solidFill>
                <a:latin typeface="Avenir Book" panose="02000503020000020003" pitchFamily="2" charset="0"/>
              </a:rPr>
              <a:t>61%: </a:t>
            </a:r>
            <a:r>
              <a:rPr lang="en-GB" sz="2000" dirty="0">
                <a:latin typeface="Avenir Book" panose="02000503020000020003" pitchFamily="2" charset="0"/>
              </a:rPr>
              <a:t>individuals rated likely to reoffend being re-arrested (including misdemeanours such as driving with an expired license)</a:t>
            </a:r>
          </a:p>
          <a:p>
            <a:pPr>
              <a:lnSpc>
                <a:spcPct val="150000"/>
              </a:lnSpc>
            </a:pPr>
            <a:r>
              <a:rPr lang="en-GB" sz="2000" b="1" dirty="0">
                <a:solidFill>
                  <a:srgbClr val="FF0000"/>
                </a:solidFill>
                <a:latin typeface="Avenir Book" panose="02000503020000020003" pitchFamily="2" charset="0"/>
              </a:rPr>
              <a:t>20%: </a:t>
            </a:r>
            <a:r>
              <a:rPr lang="en-GB" sz="2000" dirty="0">
                <a:latin typeface="Avenir Book" panose="02000503020000020003" pitchFamily="2" charset="0"/>
              </a:rPr>
              <a:t>individuals rated likely to commit a violent crime actually doing so in the future </a:t>
            </a:r>
          </a:p>
          <a:p>
            <a:pPr>
              <a:lnSpc>
                <a:spcPct val="150000"/>
              </a:lnSpc>
            </a:pPr>
            <a:r>
              <a:rPr lang="en-GB" sz="2000" b="1" dirty="0">
                <a:solidFill>
                  <a:srgbClr val="FF0000"/>
                </a:solidFill>
                <a:latin typeface="Avenir Book" panose="02000503020000020003" pitchFamily="2" charset="0"/>
              </a:rPr>
              <a:t>2x: </a:t>
            </a:r>
            <a:r>
              <a:rPr lang="en-GB" sz="2000" dirty="0">
                <a:latin typeface="Avenir Book" panose="02000503020000020003" pitchFamily="2" charset="0"/>
              </a:rPr>
              <a:t>More black people were almost twice as likely to be falsely labelled as at risk of future offending than white people</a:t>
            </a:r>
            <a:endParaRPr lang="en-US" sz="2000" dirty="0">
              <a:latin typeface="Avenir Book" panose="02000503020000020003" pitchFamily="2" charset="0"/>
            </a:endParaRPr>
          </a:p>
          <a:p>
            <a:pPr lvl="0">
              <a:lnSpc>
                <a:spcPct val="150000"/>
              </a:lnSpc>
            </a:pPr>
            <a:r>
              <a:rPr lang="en-GB" sz="2000" b="1" dirty="0">
                <a:solidFill>
                  <a:srgbClr val="FF0000"/>
                </a:solidFill>
                <a:latin typeface="Avenir Book" panose="02000503020000020003" pitchFamily="2" charset="0"/>
              </a:rPr>
              <a:t>&lt;:</a:t>
            </a:r>
            <a:r>
              <a:rPr lang="en-GB" sz="2000" dirty="0">
                <a:latin typeface="Avenir Book" panose="02000503020000020003" pitchFamily="2" charset="0"/>
              </a:rPr>
              <a:t> More white people were mislabelled as low risk more often than black people; </a:t>
            </a:r>
            <a:endParaRPr lang="en-US" sz="2000" dirty="0">
              <a:latin typeface="Avenir Book" panose="02000503020000020003" pitchFamily="2" charset="0"/>
            </a:endParaRPr>
          </a:p>
          <a:p>
            <a:pPr lvl="0">
              <a:lnSpc>
                <a:spcPct val="150000"/>
              </a:lnSpc>
            </a:pPr>
            <a:r>
              <a:rPr lang="en-GB" sz="2000" dirty="0">
                <a:latin typeface="Avenir Book" panose="02000503020000020003" pitchFamily="2" charset="0"/>
              </a:rPr>
              <a:t>Even when statistical tests were run to isolate the effect of race from criminal history, recidivism, age and gender, black people were:</a:t>
            </a:r>
          </a:p>
          <a:p>
            <a:pPr lvl="1">
              <a:lnSpc>
                <a:spcPct val="150000"/>
              </a:lnSpc>
            </a:pPr>
            <a:r>
              <a:rPr lang="en-GB" sz="1800" b="1" dirty="0">
                <a:solidFill>
                  <a:srgbClr val="FF0000"/>
                </a:solidFill>
                <a:latin typeface="Avenir Book" panose="02000503020000020003" pitchFamily="2" charset="0"/>
              </a:rPr>
              <a:t>77% </a:t>
            </a:r>
            <a:r>
              <a:rPr lang="en-GB" sz="1800" dirty="0">
                <a:latin typeface="Avenir Book" panose="02000503020000020003" pitchFamily="2" charset="0"/>
              </a:rPr>
              <a:t>more likely to be labelled as at risk of committing a future violent crime than white people </a:t>
            </a:r>
          </a:p>
          <a:p>
            <a:pPr lvl="1">
              <a:lnSpc>
                <a:spcPct val="150000"/>
              </a:lnSpc>
            </a:pPr>
            <a:r>
              <a:rPr lang="en-GB" sz="1800" b="1" dirty="0">
                <a:solidFill>
                  <a:srgbClr val="FF0000"/>
                </a:solidFill>
                <a:latin typeface="Avenir Book" panose="02000503020000020003" pitchFamily="2" charset="0"/>
              </a:rPr>
              <a:t>45% </a:t>
            </a:r>
            <a:r>
              <a:rPr lang="en-GB" sz="1800" dirty="0">
                <a:latin typeface="Avenir Book" panose="02000503020000020003" pitchFamily="2" charset="0"/>
              </a:rPr>
              <a:t>more likely to be labelled as at risk of committing any kind of crime</a:t>
            </a:r>
            <a:endParaRPr lang="en-US" sz="18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15110523-C43E-71AC-57D3-1717059F571E}"/>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7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190067"/>
            <a:ext cx="10880984" cy="908793"/>
          </a:xfrm>
        </p:spPr>
        <p:txBody>
          <a:bodyPr>
            <a:normAutofit/>
          </a:bodyPr>
          <a:lstStyle/>
          <a:p>
            <a:r>
              <a:rPr lang="en-GB" sz="3200" b="1" dirty="0">
                <a:latin typeface="Avenir Book" panose="02000503020000020003" pitchFamily="2" charset="0"/>
              </a:rPr>
              <a:t>Openness and Responsible Conduct of Research</a:t>
            </a:r>
          </a:p>
        </p:txBody>
      </p:sp>
      <p:pic>
        <p:nvPicPr>
          <p:cNvPr id="4" name="Picture 3"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3618896" y="2051350"/>
            <a:ext cx="4665499" cy="4614116"/>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flipV="1">
            <a:off x="2623279" y="4158791"/>
            <a:ext cx="995619" cy="24075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3252568"/>
            <a:ext cx="3154439" cy="1200329"/>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3154439" y="6000472"/>
            <a:ext cx="10604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0" y="5028843"/>
            <a:ext cx="3512456" cy="1477328"/>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flipV="1">
            <a:off x="3013023" y="2495538"/>
            <a:ext cx="1136122" cy="4662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172230" y="1206218"/>
            <a:ext cx="3512456" cy="1200329"/>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6347581" y="2162653"/>
            <a:ext cx="208933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8390836" y="1833819"/>
            <a:ext cx="3657731" cy="1200329"/>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7788537" y="2961006"/>
            <a:ext cx="602300" cy="26628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8212105" y="3217266"/>
            <a:ext cx="536748" cy="9415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p:cNvCxnSpPr>
          <p:nvPr/>
        </p:nvCxnSpPr>
        <p:spPr>
          <a:xfrm flipV="1">
            <a:off x="6493341" y="6160957"/>
            <a:ext cx="2255510" cy="2354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8979051" y="5956343"/>
            <a:ext cx="3657731" cy="646331"/>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1C8426B5-78B1-851E-5933-BEEB0956463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30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0D58-C8EF-33DD-EE30-5B796842E254}"/>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Is the Software Unethical?</a:t>
            </a:r>
          </a:p>
        </p:txBody>
      </p:sp>
      <p:pic>
        <p:nvPicPr>
          <p:cNvPr id="7" name="Content Placeholder 6">
            <a:extLst>
              <a:ext uri="{FF2B5EF4-FFF2-40B4-BE49-F238E27FC236}">
                <a16:creationId xmlns:a16="http://schemas.microsoft.com/office/drawing/2014/main" id="{41C08516-CDFA-4AF6-137F-B0A32C74C4AC}"/>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1862050" y="2802207"/>
            <a:ext cx="7894579" cy="4105668"/>
          </a:xfrm>
        </p:spPr>
      </p:pic>
      <p:cxnSp>
        <p:nvCxnSpPr>
          <p:cNvPr id="4" name="Straight Connector 3">
            <a:extLst>
              <a:ext uri="{FF2B5EF4-FFF2-40B4-BE49-F238E27FC236}">
                <a16:creationId xmlns:a16="http://schemas.microsoft.com/office/drawing/2014/main" id="{147286BE-FB5F-ACB9-9762-7602C8F7C70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72F2D7-5353-942A-3B93-A99C84C944F8}"/>
              </a:ext>
            </a:extLst>
          </p:cNvPr>
          <p:cNvSpPr txBox="1"/>
          <p:nvPr/>
        </p:nvSpPr>
        <p:spPr>
          <a:xfrm>
            <a:off x="373814" y="1340951"/>
            <a:ext cx="11239936" cy="20928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Equally right at predicting reoffending vs unequally wrong at mislabelling</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Unequally wrong </a:t>
            </a:r>
            <a:r>
              <a:rPr lang="en-US" sz="2000" dirty="0">
                <a:latin typeface="Avenir Book" panose="02000503020000020003" pitchFamily="2" charset="0"/>
              </a:rPr>
              <a:t>for false positives in different populations = unfair (Pro Publica argument)</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Equally right </a:t>
            </a:r>
            <a:r>
              <a:rPr lang="en-US" sz="2000" dirty="0">
                <a:latin typeface="Avenir Book" panose="02000503020000020003" pitchFamily="2" charset="0"/>
              </a:rPr>
              <a:t>in predicting reoffending = fair (Northpointe argument)</a:t>
            </a:r>
          </a:p>
          <a:p>
            <a:pPr marL="742950" lvl="1" indent="-285750">
              <a:buFont typeface="Arial" panose="020B0604020202020204" pitchFamily="34" charset="0"/>
              <a:buChar char="•"/>
            </a:pPr>
            <a:endParaRPr lang="en-GB" sz="2000" b="1" dirty="0">
              <a:latin typeface="Avenir Book" panose="02000503020000020003" pitchFamily="2" charset="0"/>
            </a:endParaRPr>
          </a:p>
          <a:p>
            <a:pPr marL="742950" lvl="1" indent="-285750">
              <a:buFont typeface="Arial" panose="020B0604020202020204" pitchFamily="34" charset="0"/>
              <a:buChar char="•"/>
            </a:pPr>
            <a:endParaRPr lang="en-GB" sz="2000" dirty="0">
              <a:latin typeface="Avenir Book" panose="02000503020000020003" pitchFamily="2" charset="0"/>
            </a:endParaRPr>
          </a:p>
        </p:txBody>
      </p:sp>
      <p:sp>
        <p:nvSpPr>
          <p:cNvPr id="11" name="TextBox 10">
            <a:extLst>
              <a:ext uri="{FF2B5EF4-FFF2-40B4-BE49-F238E27FC236}">
                <a16:creationId xmlns:a16="http://schemas.microsoft.com/office/drawing/2014/main" id="{471ECAD6-31E2-F01C-D837-3FF3AE9A705D}"/>
              </a:ext>
            </a:extLst>
          </p:cNvPr>
          <p:cNvSpPr txBox="1"/>
          <p:nvPr/>
        </p:nvSpPr>
        <p:spPr>
          <a:xfrm>
            <a:off x="1046189" y="4980141"/>
            <a:ext cx="3684622" cy="2126864"/>
          </a:xfrm>
          <a:prstGeom prst="rect">
            <a:avLst/>
          </a:prstGeom>
          <a:noFill/>
        </p:spPr>
        <p:txBody>
          <a:bodyPr wrap="square" rtlCol="0">
            <a:spAutoFit/>
          </a:bodyPr>
          <a:lstStyle/>
          <a:p>
            <a:pPr>
              <a:lnSpc>
                <a:spcPct val="150000"/>
              </a:lnSpc>
            </a:pPr>
            <a:r>
              <a:rPr lang="en-US" sz="1800" dirty="0">
                <a:solidFill>
                  <a:srgbClr val="FF0000"/>
                </a:solidFill>
                <a:latin typeface="Avenir Book" panose="02000503020000020003" pitchFamily="2" charset="0"/>
              </a:rPr>
              <a:t>Base populations have different levels of reoffending so algorithm cannot be equally wrong and equally right for both populations </a:t>
            </a:r>
          </a:p>
          <a:p>
            <a:pPr>
              <a:lnSpc>
                <a:spcPct val="150000"/>
              </a:lnSpc>
            </a:pPr>
            <a:endParaRPr lang="en-GB" dirty="0">
              <a:solidFill>
                <a:srgbClr val="FF0000"/>
              </a:solidFill>
            </a:endParaRPr>
          </a:p>
        </p:txBody>
      </p:sp>
    </p:spTree>
    <p:extLst>
      <p:ext uri="{BB962C8B-B14F-4D97-AF65-F5344CB8AC3E}">
        <p14:creationId xmlns:p14="http://schemas.microsoft.com/office/powerpoint/2010/main" val="4053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A353F0-03EC-9B45-BA22-361BF88B84F7}"/>
              </a:ext>
            </a:extLst>
          </p:cNvPr>
          <p:cNvSpPr>
            <a:spLocks noGrp="1"/>
          </p:cNvSpPr>
          <p:nvPr>
            <p:ph type="title"/>
          </p:nvPr>
        </p:nvSpPr>
        <p:spPr>
          <a:xfrm>
            <a:off x="205741" y="436046"/>
            <a:ext cx="12158664" cy="631429"/>
          </a:xfrm>
        </p:spPr>
        <p:txBody>
          <a:bodyPr>
            <a:noAutofit/>
          </a:bodyPr>
          <a:lstStyle/>
          <a:p>
            <a:r>
              <a:rPr lang="en-GB" sz="3200" b="1" dirty="0">
                <a:latin typeface="Avenir Book" panose="02000503020000020003" pitchFamily="2" charset="0"/>
              </a:rPr>
              <a:t>Even the Smallest Decisions Can Introduce Bias</a:t>
            </a:r>
          </a:p>
        </p:txBody>
      </p:sp>
      <p:sp>
        <p:nvSpPr>
          <p:cNvPr id="3" name="Content Placeholder 2"/>
          <p:cNvSpPr>
            <a:spLocks noGrp="1"/>
          </p:cNvSpPr>
          <p:nvPr>
            <p:ph sz="half" idx="1"/>
          </p:nvPr>
        </p:nvSpPr>
        <p:spPr>
          <a:xfrm>
            <a:off x="438411" y="1365336"/>
            <a:ext cx="11471091" cy="5492663"/>
          </a:xfrm>
        </p:spPr>
        <p:txBody>
          <a:bodyPr>
            <a:normAutofit/>
          </a:bodyPr>
          <a:lstStyle/>
          <a:p>
            <a:pPr algn="just">
              <a:lnSpc>
                <a:spcPct val="150000"/>
              </a:lnSpc>
            </a:pPr>
            <a:r>
              <a:rPr lang="en-US" sz="2000" dirty="0">
                <a:latin typeface="Avenir Book" panose="02000503020000020003" pitchFamily="2" charset="0"/>
              </a:rPr>
              <a:t>What definitions of </a:t>
            </a:r>
            <a:r>
              <a:rPr lang="en-US" sz="2000" i="1" dirty="0">
                <a:latin typeface="Avenir Book" panose="02000503020000020003" pitchFamily="2" charset="0"/>
              </a:rPr>
              <a:t>fairness </a:t>
            </a:r>
            <a:r>
              <a:rPr lang="en-US" sz="2000" dirty="0">
                <a:latin typeface="Avenir Book" panose="02000503020000020003" pitchFamily="2" charset="0"/>
              </a:rPr>
              <a:t>can be applied to algorithms? </a:t>
            </a:r>
          </a:p>
          <a:p>
            <a:pPr lvl="1" algn="just">
              <a:lnSpc>
                <a:spcPct val="150000"/>
              </a:lnSpc>
            </a:pPr>
            <a:r>
              <a:rPr lang="en-US" sz="1800" dirty="0">
                <a:latin typeface="Avenir Book" panose="02000503020000020003" pitchFamily="2" charset="0"/>
              </a:rPr>
              <a:t>Different definitions (Northpointe vs ProPublica) of fair can lead to different levels of acceptance</a:t>
            </a:r>
          </a:p>
          <a:p>
            <a:pPr algn="just">
              <a:lnSpc>
                <a:spcPct val="150000"/>
              </a:lnSpc>
            </a:pPr>
            <a:r>
              <a:rPr lang="en-US" sz="2000" dirty="0">
                <a:latin typeface="Avenir Book" panose="02000503020000020003" pitchFamily="2" charset="0"/>
              </a:rPr>
              <a:t>Bias originates with selection of data and categories used to generate scores</a:t>
            </a:r>
          </a:p>
          <a:p>
            <a:pPr lvl="1" algn="just">
              <a:lnSpc>
                <a:spcPct val="150000"/>
              </a:lnSpc>
            </a:pPr>
            <a:r>
              <a:rPr lang="en-GB" sz="1800" kern="1200" dirty="0">
                <a:solidFill>
                  <a:schemeClr val="tx1"/>
                </a:solidFill>
                <a:effectLst/>
                <a:latin typeface="Avenir Book" panose="02000503020000020003" pitchFamily="2" charset="0"/>
              </a:rPr>
              <a:t>it would be possible for any algorithm to be both equally wrong and equally right for black and </a:t>
            </a:r>
            <a:r>
              <a:rPr lang="en-GB" sz="1800" kern="1200">
                <a:solidFill>
                  <a:schemeClr val="tx1"/>
                </a:solidFill>
                <a:effectLst/>
                <a:latin typeface="Avenir Book" panose="02000503020000020003" pitchFamily="2" charset="0"/>
              </a:rPr>
              <a:t>white populations. </a:t>
            </a:r>
            <a:endParaRPr lang="en-US" sz="1800" dirty="0">
              <a:latin typeface="Avenir Book" panose="02000503020000020003" pitchFamily="2" charset="0"/>
            </a:endParaRPr>
          </a:p>
          <a:p>
            <a:pPr algn="just">
              <a:lnSpc>
                <a:spcPct val="150000"/>
              </a:lnSpc>
            </a:pPr>
            <a:r>
              <a:rPr lang="en-US" sz="2000" dirty="0">
                <a:latin typeface="Avenir Book" panose="02000503020000020003" pitchFamily="2" charset="0"/>
              </a:rPr>
              <a:t>Treatment does not take into account complex societal issues associated with these categories = biases </a:t>
            </a:r>
          </a:p>
        </p:txBody>
      </p:sp>
      <p:cxnSp>
        <p:nvCxnSpPr>
          <p:cNvPr id="6" name="Straight Connector 5">
            <a:extLst>
              <a:ext uri="{FF2B5EF4-FFF2-40B4-BE49-F238E27FC236}">
                <a16:creationId xmlns:a16="http://schemas.microsoft.com/office/drawing/2014/main" id="{80BAD805-9381-28D1-71DF-0ACAC81A80D5}"/>
              </a:ext>
              <a:ext uri="{C183D7F6-B498-43B3-948B-1728B52AA6E4}">
                <adec:decorative xmlns:adec="http://schemas.microsoft.com/office/drawing/2017/decorative" val="1"/>
              </a:ext>
            </a:extLst>
          </p:cNvPr>
          <p:cNvCxnSpPr>
            <a:cxnSpLocks/>
          </p:cNvCxnSpPr>
          <p:nvPr/>
        </p:nvCxnSpPr>
        <p:spPr>
          <a:xfrm>
            <a:off x="205741" y="1006714"/>
            <a:ext cx="11986259"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98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477E-37FC-F64A-AB4B-802BA1B80681}"/>
              </a:ext>
            </a:extLst>
          </p:cNvPr>
          <p:cNvSpPr>
            <a:spLocks noGrp="1"/>
          </p:cNvSpPr>
          <p:nvPr>
            <p:ph type="title"/>
          </p:nvPr>
        </p:nvSpPr>
        <p:spPr>
          <a:xfrm>
            <a:off x="428625" y="305930"/>
            <a:ext cx="10515600" cy="857388"/>
          </a:xfrm>
        </p:spPr>
        <p:txBody>
          <a:bodyPr>
            <a:normAutofit/>
          </a:bodyPr>
          <a:lstStyle/>
          <a:p>
            <a:r>
              <a:rPr lang="en-GB" sz="3200" b="1" dirty="0">
                <a:latin typeface="Avenir Book" panose="02000503020000020003" pitchFamily="2" charset="0"/>
              </a:rPr>
              <a:t>Campaigning for Justice: ProPublica</a:t>
            </a:r>
          </a:p>
        </p:txBody>
      </p:sp>
      <p:sp>
        <p:nvSpPr>
          <p:cNvPr id="3" name="Content Placeholder 2">
            <a:extLst>
              <a:ext uri="{FF2B5EF4-FFF2-40B4-BE49-F238E27FC236}">
                <a16:creationId xmlns:a16="http://schemas.microsoft.com/office/drawing/2014/main" id="{F8D59ECB-879E-0444-99B3-3E6D45D40B1D}"/>
              </a:ext>
            </a:extLst>
          </p:cNvPr>
          <p:cNvSpPr>
            <a:spLocks noGrp="1"/>
          </p:cNvSpPr>
          <p:nvPr>
            <p:ph sz="half" idx="1"/>
          </p:nvPr>
        </p:nvSpPr>
        <p:spPr>
          <a:xfrm>
            <a:off x="428625" y="1547329"/>
            <a:ext cx="7013713" cy="5111888"/>
          </a:xfrm>
        </p:spPr>
        <p:txBody>
          <a:bodyPr>
            <a:normAutofit/>
          </a:bodyPr>
          <a:lstStyle/>
          <a:p>
            <a:pPr>
              <a:lnSpc>
                <a:spcPct val="150000"/>
              </a:lnSpc>
            </a:pPr>
            <a:r>
              <a:rPr lang="en-GB" sz="2000" dirty="0">
                <a:latin typeface="Avenir Book" panose="02000503020000020003" pitchFamily="2" charset="0"/>
              </a:rPr>
              <a:t>Increasing amount of discussion about use of Northpointe COMPAS in judiciary</a:t>
            </a:r>
          </a:p>
          <a:p>
            <a:pPr lvl="1">
              <a:lnSpc>
                <a:spcPct val="150000"/>
              </a:lnSpc>
            </a:pPr>
            <a:r>
              <a:rPr lang="en-GB" sz="1800" dirty="0">
                <a:latin typeface="Avenir Book" panose="02000503020000020003" pitchFamily="2" charset="0"/>
              </a:rPr>
              <a:t>Proprietary algorithms determining individual futures</a:t>
            </a:r>
          </a:p>
          <a:p>
            <a:pPr lvl="1">
              <a:lnSpc>
                <a:spcPct val="150000"/>
              </a:lnSpc>
            </a:pPr>
            <a:r>
              <a:rPr lang="en-GB" sz="1800" dirty="0">
                <a:latin typeface="Avenir Book" panose="02000503020000020003" pitchFamily="2" charset="0"/>
              </a:rPr>
              <a:t>Inability to scrutinize processes through which decisions are made unjust</a:t>
            </a:r>
          </a:p>
          <a:p>
            <a:pPr lvl="1">
              <a:lnSpc>
                <a:spcPct val="150000"/>
              </a:lnSpc>
            </a:pPr>
            <a:r>
              <a:rPr lang="en-GB" sz="1800" dirty="0">
                <a:latin typeface="Avenir Book" panose="02000503020000020003" pitchFamily="2" charset="0"/>
              </a:rPr>
              <a:t>Uncritically accepting algorithmic decisions can mean that the justice system is failing in duty of care</a:t>
            </a:r>
          </a:p>
        </p:txBody>
      </p:sp>
      <p:pic>
        <p:nvPicPr>
          <p:cNvPr id="7" name="Picture 6" descr="ProPublica logo">
            <a:extLst>
              <a:ext uri="{FF2B5EF4-FFF2-40B4-BE49-F238E27FC236}">
                <a16:creationId xmlns:a16="http://schemas.microsoft.com/office/drawing/2014/main" id="{3BAE0023-11B5-6F4C-8CB5-A7D4577A697E}"/>
              </a:ext>
            </a:extLst>
          </p:cNvPr>
          <p:cNvPicPr>
            <a:picLocks noChangeAspect="1"/>
          </p:cNvPicPr>
          <p:nvPr/>
        </p:nvPicPr>
        <p:blipFill rotWithShape="1">
          <a:blip r:embed="rId3"/>
          <a:srcRect l="21996" r="22620"/>
          <a:stretch/>
        </p:blipFill>
        <p:spPr>
          <a:xfrm>
            <a:off x="7780229" y="2567736"/>
            <a:ext cx="4114801" cy="3962400"/>
          </a:xfrm>
          <a:prstGeom prst="rect">
            <a:avLst/>
          </a:prstGeom>
        </p:spPr>
      </p:pic>
      <p:pic>
        <p:nvPicPr>
          <p:cNvPr id="6" name="Picture 5" descr="ProPublica logo">
            <a:extLst>
              <a:ext uri="{FF2B5EF4-FFF2-40B4-BE49-F238E27FC236}">
                <a16:creationId xmlns:a16="http://schemas.microsoft.com/office/drawing/2014/main" id="{C513A089-C3A1-9F46-92F3-F22418FCB42B}"/>
              </a:ext>
            </a:extLst>
          </p:cNvPr>
          <p:cNvPicPr>
            <a:picLocks noChangeAspect="1"/>
          </p:cNvPicPr>
          <p:nvPr/>
        </p:nvPicPr>
        <p:blipFill>
          <a:blip r:embed="rId4"/>
          <a:stretch>
            <a:fillRect/>
          </a:stretch>
        </p:blipFill>
        <p:spPr>
          <a:xfrm>
            <a:off x="7636050" y="1632231"/>
            <a:ext cx="4178300" cy="609600"/>
          </a:xfrm>
          <a:prstGeom prst="rect">
            <a:avLst/>
          </a:prstGeom>
        </p:spPr>
      </p:pic>
      <p:cxnSp>
        <p:nvCxnSpPr>
          <p:cNvPr id="8" name="Straight Connector 7">
            <a:extLst>
              <a:ext uri="{FF2B5EF4-FFF2-40B4-BE49-F238E27FC236}">
                <a16:creationId xmlns:a16="http://schemas.microsoft.com/office/drawing/2014/main" id="{9A762616-C79D-6EBB-0E17-08D025B7A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45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D651-C87B-D348-B55D-544A23D2A173}"/>
              </a:ext>
            </a:extLst>
          </p:cNvPr>
          <p:cNvSpPr>
            <a:spLocks noGrp="1"/>
          </p:cNvSpPr>
          <p:nvPr>
            <p:ph type="title"/>
          </p:nvPr>
        </p:nvSpPr>
        <p:spPr>
          <a:xfrm>
            <a:off x="400915" y="-315715"/>
            <a:ext cx="10515600" cy="631429"/>
          </a:xfrm>
        </p:spPr>
        <p:txBody>
          <a:bodyPr>
            <a:noAutofit/>
          </a:bodyPr>
          <a:lstStyle/>
          <a:p>
            <a:r>
              <a:rPr lang="en-GB" b="1" dirty="0">
                <a:solidFill>
                  <a:schemeClr val="bg1"/>
                </a:solidFill>
                <a:latin typeface="Avenir Book" panose="02000503020000020003" pitchFamily="2" charset="0"/>
              </a:rPr>
              <a:t>Rebalancing data</a:t>
            </a:r>
          </a:p>
        </p:txBody>
      </p:sp>
      <p:sp>
        <p:nvSpPr>
          <p:cNvPr id="3" name="Content Placeholder 2"/>
          <p:cNvSpPr>
            <a:spLocks noGrp="1"/>
          </p:cNvSpPr>
          <p:nvPr>
            <p:ph sz="half" idx="1"/>
          </p:nvPr>
        </p:nvSpPr>
        <p:spPr>
          <a:xfrm>
            <a:off x="713679" y="2144110"/>
            <a:ext cx="10805532" cy="4409090"/>
          </a:xfrm>
        </p:spPr>
        <p:txBody>
          <a:bodyPr>
            <a:normAutofit/>
          </a:bodyPr>
          <a:lstStyle/>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lgn="just">
              <a:lnSpc>
                <a:spcPct val="150000"/>
              </a:lnSpc>
              <a:buNone/>
            </a:pPr>
            <a:r>
              <a:rPr lang="en-GB" sz="2000" i="1" dirty="0">
                <a:latin typeface="Avenir Book" panose="02000503020000020003" pitchFamily="2" charset="0"/>
              </a:rPr>
              <a:t>we have to think about how to rebalance the data so that that discrimination is not propagated through the algorithms. How does one come up with a fair set of data, which can actually challenge the biases that might naturally be there …</a:t>
            </a:r>
          </a:p>
          <a:p>
            <a:pPr marL="0" indent="0" algn="r">
              <a:lnSpc>
                <a:spcPct val="150000"/>
              </a:lnSpc>
              <a:buNone/>
            </a:pPr>
            <a:r>
              <a:rPr lang="en-GB" sz="2000" i="1" dirty="0">
                <a:solidFill>
                  <a:srgbClr val="FF0000"/>
                </a:solidFill>
                <a:latin typeface="Avenir Book" panose="02000503020000020003" pitchFamily="2" charset="0"/>
              </a:rPr>
              <a:t>Not as easy as it sounds …</a:t>
            </a:r>
          </a:p>
        </p:txBody>
      </p:sp>
      <p:pic>
        <p:nvPicPr>
          <p:cNvPr id="5" name="Picture 4" descr="Headline screenshot: women less likely to be shown ads for high-paid jobs on Google, study shows">
            <a:extLst>
              <a:ext uri="{FF2B5EF4-FFF2-40B4-BE49-F238E27FC236}">
                <a16:creationId xmlns:a16="http://schemas.microsoft.com/office/drawing/2014/main" id="{B464482C-51C5-0A4C-B935-B05151F8A0A9}"/>
              </a:ext>
            </a:extLst>
          </p:cNvPr>
          <p:cNvPicPr>
            <a:picLocks noChangeAspect="1"/>
          </p:cNvPicPr>
          <p:nvPr/>
        </p:nvPicPr>
        <p:blipFill>
          <a:blip r:embed="rId3"/>
          <a:stretch>
            <a:fillRect/>
          </a:stretch>
        </p:blipFill>
        <p:spPr>
          <a:xfrm>
            <a:off x="4108450" y="304800"/>
            <a:ext cx="3975100" cy="3149600"/>
          </a:xfrm>
          <a:prstGeom prst="rect">
            <a:avLst/>
          </a:prstGeom>
        </p:spPr>
      </p:pic>
    </p:spTree>
    <p:extLst>
      <p:ext uri="{BB962C8B-B14F-4D97-AF65-F5344CB8AC3E}">
        <p14:creationId xmlns:p14="http://schemas.microsoft.com/office/powerpoint/2010/main" val="1126917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C2-6D2B-DB4F-A382-D9D392E2E55F}"/>
              </a:ext>
            </a:extLst>
          </p:cNvPr>
          <p:cNvSpPr>
            <a:spLocks noGrp="1"/>
          </p:cNvSpPr>
          <p:nvPr>
            <p:ph type="title"/>
          </p:nvPr>
        </p:nvSpPr>
        <p:spPr>
          <a:xfrm>
            <a:off x="428625" y="398467"/>
            <a:ext cx="10515600" cy="608247"/>
          </a:xfrm>
        </p:spPr>
        <p:txBody>
          <a:bodyPr>
            <a:noAutofit/>
          </a:bodyPr>
          <a:lstStyle/>
          <a:p>
            <a:r>
              <a:rPr lang="en-GB" sz="3200" b="1" dirty="0">
                <a:latin typeface="Avenir Book" panose="02000503020000020003" pitchFamily="2" charset="0"/>
              </a:rPr>
              <a:t>Example 2: Facial Recognition Software</a:t>
            </a:r>
          </a:p>
        </p:txBody>
      </p:sp>
      <p:sp>
        <p:nvSpPr>
          <p:cNvPr id="3" name="Content Placeholder 2">
            <a:extLst>
              <a:ext uri="{FF2B5EF4-FFF2-40B4-BE49-F238E27FC236}">
                <a16:creationId xmlns:a16="http://schemas.microsoft.com/office/drawing/2014/main" id="{4DBD7094-D897-8843-9E93-78C8BBFC25B3}"/>
              </a:ext>
            </a:extLst>
          </p:cNvPr>
          <p:cNvSpPr>
            <a:spLocks noGrp="1"/>
          </p:cNvSpPr>
          <p:nvPr>
            <p:ph sz="half" idx="1"/>
          </p:nvPr>
        </p:nvSpPr>
        <p:spPr>
          <a:xfrm>
            <a:off x="548267" y="1466202"/>
            <a:ext cx="5464605" cy="5391798"/>
          </a:xfrm>
        </p:spPr>
        <p:txBody>
          <a:bodyPr>
            <a:normAutofit lnSpcReduction="10000"/>
          </a:bodyPr>
          <a:lstStyle/>
          <a:p>
            <a:pPr>
              <a:lnSpc>
                <a:spcPct val="150000"/>
              </a:lnSpc>
            </a:pPr>
            <a:r>
              <a:rPr lang="en-GB" sz="2000" dirty="0">
                <a:latin typeface="Avenir Book" panose="02000503020000020003" pitchFamily="2" charset="0"/>
              </a:rPr>
              <a:t>Joy </a:t>
            </a:r>
            <a:r>
              <a:rPr lang="en-GB" sz="2000" dirty="0" err="1">
                <a:latin typeface="Avenir Book" panose="02000503020000020003" pitchFamily="2" charset="0"/>
              </a:rPr>
              <a:t>Buolamwini</a:t>
            </a:r>
            <a:r>
              <a:rPr lang="en-GB" sz="2000" dirty="0">
                <a:latin typeface="Avenir Book" panose="02000503020000020003" pitchFamily="2" charset="0"/>
              </a:rPr>
              <a:t> (MIT)</a:t>
            </a:r>
          </a:p>
          <a:p>
            <a:pPr>
              <a:lnSpc>
                <a:spcPct val="150000"/>
              </a:lnSpc>
            </a:pPr>
            <a:r>
              <a:rPr lang="en-GB" sz="2000" dirty="0">
                <a:latin typeface="Avenir Book" panose="02000503020000020003" pitchFamily="2" charset="0"/>
              </a:rPr>
              <a:t>Software created by brand-name tech firms such as Amazon uncovered much higher error rates in classifying the gender of darker-skinned women than for lighter-skinned men.</a:t>
            </a:r>
          </a:p>
          <a:p>
            <a:pPr>
              <a:lnSpc>
                <a:spcPct val="150000"/>
              </a:lnSpc>
            </a:pPr>
            <a:r>
              <a:rPr lang="en-GB" sz="2000" dirty="0">
                <a:latin typeface="Avenir Book" panose="02000503020000020003" pitchFamily="2" charset="0"/>
              </a:rPr>
              <a:t>Other problems – unable to reliably detect Asian eyes</a:t>
            </a:r>
          </a:p>
          <a:p>
            <a:pPr>
              <a:lnSpc>
                <a:spcPct val="150000"/>
              </a:lnSpc>
            </a:pPr>
            <a:r>
              <a:rPr lang="en-GB" sz="2000" dirty="0">
                <a:latin typeface="Avenir Book" panose="02000503020000020003" pitchFamily="2" charset="0"/>
              </a:rPr>
              <a:t>Location of software companies and demographics = non-representative datasets used in algorithm development</a:t>
            </a:r>
          </a:p>
        </p:txBody>
      </p:sp>
      <p:pic>
        <p:nvPicPr>
          <p:cNvPr id="6" name="Picture 5" descr="Image of face with points used to inform facial recognition software">
            <a:extLst>
              <a:ext uri="{FF2B5EF4-FFF2-40B4-BE49-F238E27FC236}">
                <a16:creationId xmlns:a16="http://schemas.microsoft.com/office/drawing/2014/main" id="{72D93F72-CBCD-6440-B3AB-6D30B83F10AA}"/>
              </a:ext>
            </a:extLst>
          </p:cNvPr>
          <p:cNvPicPr>
            <a:picLocks noChangeAspect="1"/>
          </p:cNvPicPr>
          <p:nvPr/>
        </p:nvPicPr>
        <p:blipFill>
          <a:blip r:embed="rId3"/>
          <a:stretch>
            <a:fillRect/>
          </a:stretch>
        </p:blipFill>
        <p:spPr>
          <a:xfrm>
            <a:off x="6143868" y="2105571"/>
            <a:ext cx="5997653" cy="3261045"/>
          </a:xfrm>
          <a:prstGeom prst="rect">
            <a:avLst/>
          </a:prstGeom>
        </p:spPr>
      </p:pic>
      <p:cxnSp>
        <p:nvCxnSpPr>
          <p:cNvPr id="7" name="Straight Connector 6">
            <a:extLst>
              <a:ext uri="{FF2B5EF4-FFF2-40B4-BE49-F238E27FC236}">
                <a16:creationId xmlns:a16="http://schemas.microsoft.com/office/drawing/2014/main" id="{0E52A6D7-5BB5-CAD9-3CE3-3C282E6D357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55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91FA6C-747B-E44E-AEAD-694E87A50622}"/>
              </a:ext>
            </a:extLst>
          </p:cNvPr>
          <p:cNvSpPr>
            <a:spLocks noGrp="1"/>
          </p:cNvSpPr>
          <p:nvPr>
            <p:ph type="title"/>
          </p:nvPr>
        </p:nvSpPr>
        <p:spPr>
          <a:xfrm>
            <a:off x="428625" y="398467"/>
            <a:ext cx="11712896" cy="608247"/>
          </a:xfrm>
        </p:spPr>
        <p:txBody>
          <a:bodyPr>
            <a:noAutofit/>
          </a:bodyPr>
          <a:lstStyle/>
          <a:p>
            <a:r>
              <a:rPr lang="en-GB" sz="3200" b="1" dirty="0">
                <a:latin typeface="Avenir Book" panose="02000503020000020003" pitchFamily="2" charset="0"/>
              </a:rPr>
              <a:t>Significant Harms From Deployment</a:t>
            </a:r>
          </a:p>
        </p:txBody>
      </p:sp>
      <p:sp>
        <p:nvSpPr>
          <p:cNvPr id="3" name="Content Placeholder 2">
            <a:extLst>
              <a:ext uri="{FF2B5EF4-FFF2-40B4-BE49-F238E27FC236}">
                <a16:creationId xmlns:a16="http://schemas.microsoft.com/office/drawing/2014/main" id="{07637029-D88A-2A40-9437-03A33D9704BB}"/>
              </a:ext>
            </a:extLst>
          </p:cNvPr>
          <p:cNvSpPr>
            <a:spLocks noGrp="1"/>
          </p:cNvSpPr>
          <p:nvPr>
            <p:ph sz="half" idx="1"/>
          </p:nvPr>
        </p:nvSpPr>
        <p:spPr>
          <a:xfrm>
            <a:off x="428625" y="1387372"/>
            <a:ext cx="10515600" cy="5072161"/>
          </a:xfrm>
        </p:spPr>
        <p:txBody>
          <a:bodyPr>
            <a:normAutofit/>
          </a:bodyPr>
          <a:lstStyle/>
          <a:p>
            <a:pPr>
              <a:lnSpc>
                <a:spcPct val="150000"/>
              </a:lnSpc>
            </a:pPr>
            <a:r>
              <a:rPr lang="en-GB" sz="2000" dirty="0">
                <a:latin typeface="Avenir Book" panose="02000503020000020003" pitchFamily="2" charset="0"/>
              </a:rPr>
              <a:t>Called on Amazon to stop selling its facial recognition software to police.</a:t>
            </a:r>
          </a:p>
          <a:p>
            <a:pPr>
              <a:lnSpc>
                <a:spcPct val="150000"/>
              </a:lnSpc>
            </a:pPr>
            <a:r>
              <a:rPr lang="en-GB" sz="2000" dirty="0">
                <a:latin typeface="Avenir Book" panose="02000503020000020003" pitchFamily="2" charset="0"/>
              </a:rPr>
              <a:t>Caution about the fast-moving adoption of facial recognition by police, government agencies and businesses from stores to apartment complexes</a:t>
            </a:r>
          </a:p>
          <a:p>
            <a:pPr>
              <a:lnSpc>
                <a:spcPct val="150000"/>
              </a:lnSpc>
            </a:pPr>
            <a:r>
              <a:rPr lang="en-GB" sz="2000" dirty="0">
                <a:latin typeface="Avenir Book" panose="02000503020000020003" pitchFamily="2" charset="0"/>
              </a:rPr>
              <a:t>Computer vision systems that enable self-driving cars to “see” the road shows they have a harder time detecting pedestrians with darker skin tones.</a:t>
            </a:r>
          </a:p>
          <a:p>
            <a:pPr>
              <a:lnSpc>
                <a:spcPct val="150000"/>
              </a:lnSpc>
            </a:pPr>
            <a:endParaRPr lang="en-GB" sz="2000"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E6FF764C-99BA-8623-02E0-20F14FD3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40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587A-5C3F-2F0F-DBA1-019DD006E694}"/>
              </a:ext>
            </a:extLst>
          </p:cNvPr>
          <p:cNvSpPr>
            <a:spLocks noGrp="1"/>
          </p:cNvSpPr>
          <p:nvPr>
            <p:ph type="title"/>
          </p:nvPr>
        </p:nvSpPr>
        <p:spPr>
          <a:xfrm>
            <a:off x="428625" y="59934"/>
            <a:ext cx="10515600" cy="1325563"/>
          </a:xfrm>
        </p:spPr>
        <p:txBody>
          <a:bodyPr>
            <a:normAutofit/>
          </a:bodyPr>
          <a:lstStyle/>
          <a:p>
            <a:r>
              <a:rPr lang="en-GB" sz="3200" b="1" dirty="0">
                <a:latin typeface="Avenir Book" panose="02000503020000020003" pitchFamily="2" charset="0"/>
              </a:rPr>
              <a:t>Algorithmic Justice League</a:t>
            </a:r>
          </a:p>
        </p:txBody>
      </p:sp>
      <p:pic>
        <p:nvPicPr>
          <p:cNvPr id="6" name="Content Placeholder 5" descr="Logo of algorithmic justice league and screen shot of the safe face pledge">
            <a:extLst>
              <a:ext uri="{FF2B5EF4-FFF2-40B4-BE49-F238E27FC236}">
                <a16:creationId xmlns:a16="http://schemas.microsoft.com/office/drawing/2014/main" id="{3CBF44E5-5804-7D4A-0BC7-9F315210C8C0}"/>
              </a:ext>
            </a:extLst>
          </p:cNvPr>
          <p:cNvPicPr>
            <a:picLocks noGrp="1" noChangeAspect="1"/>
          </p:cNvPicPr>
          <p:nvPr>
            <p:ph sz="half" idx="1"/>
          </p:nvPr>
        </p:nvPicPr>
        <p:blipFill>
          <a:blip r:embed="rId2"/>
          <a:stretch>
            <a:fillRect/>
          </a:stretch>
        </p:blipFill>
        <p:spPr>
          <a:xfrm>
            <a:off x="641588" y="3781230"/>
            <a:ext cx="10089674" cy="2923071"/>
          </a:xfrm>
        </p:spPr>
      </p:pic>
      <p:sp>
        <p:nvSpPr>
          <p:cNvPr id="4" name="Content Placeholder 3">
            <a:extLst>
              <a:ext uri="{FF2B5EF4-FFF2-40B4-BE49-F238E27FC236}">
                <a16:creationId xmlns:a16="http://schemas.microsoft.com/office/drawing/2014/main" id="{EFC6595D-54E3-B6FB-868F-61855C090FF4}"/>
              </a:ext>
            </a:extLst>
          </p:cNvPr>
          <p:cNvSpPr>
            <a:spLocks noGrp="1"/>
          </p:cNvSpPr>
          <p:nvPr>
            <p:ph sz="half" idx="2"/>
          </p:nvPr>
        </p:nvSpPr>
        <p:spPr>
          <a:xfrm>
            <a:off x="333632" y="1385497"/>
            <a:ext cx="11020168" cy="4791466"/>
          </a:xfrm>
        </p:spPr>
        <p:txBody>
          <a:bodyPr>
            <a:normAutofit/>
          </a:bodyPr>
          <a:lstStyle/>
          <a:p>
            <a:pPr>
              <a:lnSpc>
                <a:spcPct val="150000"/>
              </a:lnSpc>
            </a:pPr>
            <a:r>
              <a:rPr lang="en-GB" sz="2000" dirty="0">
                <a:latin typeface="Avenir Book" panose="02000503020000020003" pitchFamily="2" charset="0"/>
              </a:rPr>
              <a:t>Algorithmic activism</a:t>
            </a:r>
          </a:p>
          <a:p>
            <a:pPr>
              <a:lnSpc>
                <a:spcPct val="150000"/>
              </a:lnSpc>
            </a:pPr>
            <a:r>
              <a:rPr lang="en-GB" sz="2000" dirty="0">
                <a:latin typeface="Avenir Book" panose="02000503020000020003" pitchFamily="2" charset="0"/>
              </a:rPr>
              <a:t>”Naming and shaming of companies”</a:t>
            </a:r>
          </a:p>
          <a:p>
            <a:pPr>
              <a:lnSpc>
                <a:spcPct val="150000"/>
              </a:lnSpc>
            </a:pPr>
            <a:r>
              <a:rPr lang="en-GB" sz="2000" dirty="0">
                <a:latin typeface="Avenir Book" panose="02000503020000020003" pitchFamily="2" charset="0"/>
              </a:rPr>
              <a:t>“Safe Face Pledge” – addresses bias, facilitates transparency, promotes dignity and human rights</a:t>
            </a:r>
          </a:p>
        </p:txBody>
      </p:sp>
      <p:cxnSp>
        <p:nvCxnSpPr>
          <p:cNvPr id="7" name="Straight Connector 6">
            <a:extLst>
              <a:ext uri="{FF2B5EF4-FFF2-40B4-BE49-F238E27FC236}">
                <a16:creationId xmlns:a16="http://schemas.microsoft.com/office/drawing/2014/main" id="{B324D5D5-93DC-85F7-5393-D86767C6959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9F42FB-2CD1-0CF2-F165-C41A3D80F2EF}"/>
              </a:ext>
              <a:ext uri="{C183D7F6-B498-43B3-948B-1728B52AA6E4}">
                <adec:decorative xmlns:adec="http://schemas.microsoft.com/office/drawing/2017/decorative" val="1"/>
              </a:ext>
            </a:extLst>
          </p:cNvPr>
          <p:cNvSpPr/>
          <p:nvPr/>
        </p:nvSpPr>
        <p:spPr>
          <a:xfrm>
            <a:off x="778476" y="3595816"/>
            <a:ext cx="6153665" cy="432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082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4A82-CE14-2314-8747-62CBF3324365}"/>
              </a:ext>
            </a:extLst>
          </p:cNvPr>
          <p:cNvSpPr>
            <a:spLocks noGrp="1"/>
          </p:cNvSpPr>
          <p:nvPr>
            <p:ph type="title"/>
          </p:nvPr>
        </p:nvSpPr>
        <p:spPr>
          <a:xfrm>
            <a:off x="368053" y="337789"/>
            <a:ext cx="10515600" cy="754344"/>
          </a:xfrm>
        </p:spPr>
        <p:txBody>
          <a:bodyPr>
            <a:normAutofit/>
          </a:bodyPr>
          <a:lstStyle/>
          <a:p>
            <a:r>
              <a:rPr lang="en-GB" sz="3200" b="1" dirty="0">
                <a:latin typeface="Avenir Book" panose="02000503020000020003" pitchFamily="2" charset="0"/>
              </a:rPr>
              <a:t>Dual/Malicious Use and Normalization</a:t>
            </a:r>
          </a:p>
        </p:txBody>
      </p:sp>
      <p:sp>
        <p:nvSpPr>
          <p:cNvPr id="3" name="Content Placeholder 2">
            <a:extLst>
              <a:ext uri="{FF2B5EF4-FFF2-40B4-BE49-F238E27FC236}">
                <a16:creationId xmlns:a16="http://schemas.microsoft.com/office/drawing/2014/main" id="{6EB1595A-1C8B-4B40-0080-B46B786C82C5}"/>
              </a:ext>
            </a:extLst>
          </p:cNvPr>
          <p:cNvSpPr>
            <a:spLocks noGrp="1"/>
          </p:cNvSpPr>
          <p:nvPr>
            <p:ph sz="half" idx="1"/>
          </p:nvPr>
        </p:nvSpPr>
        <p:spPr>
          <a:xfrm>
            <a:off x="493986" y="1472611"/>
            <a:ext cx="5253156" cy="4704352"/>
          </a:xfrm>
        </p:spPr>
        <p:txBody>
          <a:bodyPr>
            <a:normAutofit/>
          </a:bodyPr>
          <a:lstStyle/>
          <a:p>
            <a:pPr>
              <a:lnSpc>
                <a:spcPct val="150000"/>
              </a:lnSpc>
            </a:pPr>
            <a:r>
              <a:rPr lang="en-GB" sz="2000" dirty="0">
                <a:latin typeface="Avenir Book" panose="02000503020000020003" pitchFamily="2" charset="0"/>
              </a:rPr>
              <a:t>Surveillance technology commonly used in cities, workplaces and homes</a:t>
            </a:r>
          </a:p>
          <a:p>
            <a:pPr>
              <a:lnSpc>
                <a:spcPct val="150000"/>
              </a:lnSpc>
            </a:pPr>
            <a:r>
              <a:rPr lang="en-GB" sz="2000" dirty="0">
                <a:latin typeface="Avenir Book" panose="02000503020000020003" pitchFamily="2" charset="0"/>
              </a:rPr>
              <a:t>Vary considerably </a:t>
            </a:r>
            <a:r>
              <a:rPr lang="en-GB" sz="2000" dirty="0" err="1">
                <a:latin typeface="Avenir Book" panose="02000503020000020003" pitchFamily="2" charset="0"/>
              </a:rPr>
              <a:t>wrt</a:t>
            </a:r>
            <a:r>
              <a:rPr lang="en-GB" sz="2000" dirty="0">
                <a:latin typeface="Avenir Book" panose="02000503020000020003" pitchFamily="2" charset="0"/>
              </a:rPr>
              <a:t> ethical compliance</a:t>
            </a:r>
          </a:p>
          <a:p>
            <a:pPr>
              <a:lnSpc>
                <a:spcPct val="150000"/>
              </a:lnSpc>
            </a:pPr>
            <a:r>
              <a:rPr lang="en-GB" sz="2000" dirty="0">
                <a:latin typeface="Avenir Book" panose="02000503020000020003" pitchFamily="2" charset="0"/>
              </a:rPr>
              <a:t>Use for population control (China, Uganda etc)</a:t>
            </a:r>
          </a:p>
          <a:p>
            <a:pPr>
              <a:lnSpc>
                <a:spcPct val="150000"/>
              </a:lnSpc>
            </a:pPr>
            <a:r>
              <a:rPr lang="en-GB" sz="2000" dirty="0">
                <a:latin typeface="Avenir Book" panose="02000503020000020003" pitchFamily="2" charset="0"/>
              </a:rPr>
              <a:t>Possible vulnerability for hacking via “back door” access codes</a:t>
            </a:r>
          </a:p>
        </p:txBody>
      </p:sp>
      <p:pic>
        <p:nvPicPr>
          <p:cNvPr id="6" name="Picture 5" descr="Headline screenshot: Huawei tested AI software that could recognise Uighur minorities and alert police, report says">
            <a:extLst>
              <a:ext uri="{FF2B5EF4-FFF2-40B4-BE49-F238E27FC236}">
                <a16:creationId xmlns:a16="http://schemas.microsoft.com/office/drawing/2014/main" id="{D66B0F8E-F368-BE85-A9CB-28E5C2E128C0}"/>
              </a:ext>
            </a:extLst>
          </p:cNvPr>
          <p:cNvPicPr>
            <a:picLocks noChangeAspect="1"/>
          </p:cNvPicPr>
          <p:nvPr/>
        </p:nvPicPr>
        <p:blipFill>
          <a:blip r:embed="rId3"/>
          <a:stretch>
            <a:fillRect/>
          </a:stretch>
        </p:blipFill>
        <p:spPr>
          <a:xfrm>
            <a:off x="5747142" y="1387193"/>
            <a:ext cx="5950872" cy="1816101"/>
          </a:xfrm>
          <a:prstGeom prst="rect">
            <a:avLst/>
          </a:prstGeom>
        </p:spPr>
      </p:pic>
      <p:pic>
        <p:nvPicPr>
          <p:cNvPr id="8" name="Picture 7" descr="Headline screenshot: Hikvision claims to have phased out minority recognition in biometric surveillance software">
            <a:extLst>
              <a:ext uri="{FF2B5EF4-FFF2-40B4-BE49-F238E27FC236}">
                <a16:creationId xmlns:a16="http://schemas.microsoft.com/office/drawing/2014/main" id="{7BBA38F3-C5CE-6A97-B914-EAB54C92ABFA}"/>
              </a:ext>
            </a:extLst>
          </p:cNvPr>
          <p:cNvPicPr>
            <a:picLocks noChangeAspect="1"/>
          </p:cNvPicPr>
          <p:nvPr/>
        </p:nvPicPr>
        <p:blipFill>
          <a:blip r:embed="rId4"/>
          <a:stretch>
            <a:fillRect/>
          </a:stretch>
        </p:blipFill>
        <p:spPr>
          <a:xfrm>
            <a:off x="5625853" y="3793415"/>
            <a:ext cx="6193449" cy="1677392"/>
          </a:xfrm>
          <a:prstGeom prst="rect">
            <a:avLst/>
          </a:prstGeom>
        </p:spPr>
      </p:pic>
      <p:sp>
        <p:nvSpPr>
          <p:cNvPr id="9" name="TextBox 8">
            <a:extLst>
              <a:ext uri="{FF2B5EF4-FFF2-40B4-BE49-F238E27FC236}">
                <a16:creationId xmlns:a16="http://schemas.microsoft.com/office/drawing/2014/main" id="{2FEA5BDC-F6CA-DF17-62E1-757B811F3FC0}"/>
              </a:ext>
              <a:ext uri="{C183D7F6-B498-43B3-948B-1728B52AA6E4}">
                <adec:decorative xmlns:adec="http://schemas.microsoft.com/office/drawing/2017/decorative" val="1"/>
              </a:ext>
            </a:extLst>
          </p:cNvPr>
          <p:cNvSpPr txBox="1"/>
          <p:nvPr/>
        </p:nvSpPr>
        <p:spPr>
          <a:xfrm>
            <a:off x="5747142" y="5605917"/>
            <a:ext cx="5801711" cy="400110"/>
          </a:xfrm>
          <a:prstGeom prst="rect">
            <a:avLst/>
          </a:prstGeom>
          <a:noFill/>
        </p:spPr>
        <p:txBody>
          <a:bodyPr wrap="square" rtlCol="0">
            <a:spAutoFit/>
          </a:bodyPr>
          <a:lstStyle/>
          <a:p>
            <a:r>
              <a:rPr lang="en-GB" sz="1000" dirty="0"/>
              <a:t>https://</a:t>
            </a:r>
            <a:r>
              <a:rPr lang="en-GB" sz="1000" dirty="0" err="1"/>
              <a:t>www.biometricupdate.com</a:t>
            </a:r>
            <a:r>
              <a:rPr lang="en-GB" sz="1000" dirty="0"/>
              <a:t>/202007/hikvision-claims-to-have-phased-out-minority-recognition-in-biometric-surveillance-software</a:t>
            </a:r>
          </a:p>
        </p:txBody>
      </p:sp>
      <p:sp>
        <p:nvSpPr>
          <p:cNvPr id="10" name="TextBox 9">
            <a:extLst>
              <a:ext uri="{FF2B5EF4-FFF2-40B4-BE49-F238E27FC236}">
                <a16:creationId xmlns:a16="http://schemas.microsoft.com/office/drawing/2014/main" id="{79848D00-59F0-0530-236C-E3EE52331338}"/>
              </a:ext>
              <a:ext uri="{C183D7F6-B498-43B3-948B-1728B52AA6E4}">
                <adec:decorative xmlns:adec="http://schemas.microsoft.com/office/drawing/2017/decorative" val="1"/>
              </a:ext>
            </a:extLst>
          </p:cNvPr>
          <p:cNvSpPr txBox="1"/>
          <p:nvPr/>
        </p:nvSpPr>
        <p:spPr>
          <a:xfrm>
            <a:off x="5800304" y="3203294"/>
            <a:ext cx="5621019" cy="400110"/>
          </a:xfrm>
          <a:prstGeom prst="rect">
            <a:avLst/>
          </a:prstGeom>
          <a:noFill/>
        </p:spPr>
        <p:txBody>
          <a:bodyPr wrap="square" rtlCol="0">
            <a:spAutoFit/>
          </a:bodyPr>
          <a:lstStyle/>
          <a:p>
            <a:r>
              <a:rPr lang="en-GB" sz="1000" dirty="0"/>
              <a:t>https://</a:t>
            </a:r>
            <a:r>
              <a:rPr lang="en-GB" sz="1000" dirty="0" err="1"/>
              <a:t>www.washingtonpost.com</a:t>
            </a:r>
            <a:r>
              <a:rPr lang="en-GB" sz="1000" dirty="0"/>
              <a:t>/technology/2020/12/08/huawei-tested-ai-software-that-could-recognize-uighur-minorities-alert-police-report-says/</a:t>
            </a:r>
          </a:p>
        </p:txBody>
      </p:sp>
      <p:cxnSp>
        <p:nvCxnSpPr>
          <p:cNvPr id="11" name="Straight Connector 10">
            <a:extLst>
              <a:ext uri="{FF2B5EF4-FFF2-40B4-BE49-F238E27FC236}">
                <a16:creationId xmlns:a16="http://schemas.microsoft.com/office/drawing/2014/main" id="{871BF56A-F273-5663-927D-7AC869C558E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5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C5C9-557C-AAF5-E65D-7EBF75AE040C}"/>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Recognizing the Politics of Data Science</a:t>
            </a:r>
            <a:endParaRPr lang="en-NL" dirty="0">
              <a:effectLst/>
            </a:endParaRPr>
          </a:p>
          <a:p>
            <a:endParaRPr lang="en-GB" dirty="0"/>
          </a:p>
        </p:txBody>
      </p:sp>
      <p:sp>
        <p:nvSpPr>
          <p:cNvPr id="3" name="Content Placeholder 2"/>
          <p:cNvSpPr>
            <a:spLocks noGrp="1"/>
          </p:cNvSpPr>
          <p:nvPr>
            <p:ph sz="half" idx="1"/>
          </p:nvPr>
        </p:nvSpPr>
        <p:spPr>
          <a:xfrm>
            <a:off x="548640" y="1669495"/>
            <a:ext cx="10749837" cy="4507468"/>
          </a:xfrm>
        </p:spPr>
        <p:txBody>
          <a:bodyPr>
            <a:normAutofit fontScale="92500" lnSpcReduction="10000"/>
          </a:bodyPr>
          <a:lstStyle/>
          <a:p>
            <a:pPr>
              <a:lnSpc>
                <a:spcPct val="200000"/>
              </a:lnSpc>
            </a:pPr>
            <a:r>
              <a:rPr lang="en-GB" sz="2000" b="1" dirty="0">
                <a:latin typeface="Avenir Book" panose="02000503020000020003" pitchFamily="2" charset="0"/>
              </a:rPr>
              <a:t>Algorithms are inherently politicised</a:t>
            </a:r>
            <a:r>
              <a:rPr lang="en-GB" sz="2000" dirty="0">
                <a:latin typeface="Avenir Book" panose="02000503020000020003" pitchFamily="2" charset="0"/>
              </a:rPr>
              <a:t> [as connected to social policy and political power]… and reflect our current world views and social policy</a:t>
            </a:r>
          </a:p>
          <a:p>
            <a:pPr>
              <a:lnSpc>
                <a:spcPct val="200000"/>
              </a:lnSpc>
            </a:pPr>
            <a:r>
              <a:rPr lang="en-GB" sz="2000" dirty="0">
                <a:latin typeface="Avenir Book" panose="02000503020000020003" pitchFamily="2" charset="0"/>
              </a:rPr>
              <a:t>This can lead to new biases creeping in to the world that we live in as some communities are targeted, left behind or excluded from the digital revolution</a:t>
            </a:r>
          </a:p>
          <a:p>
            <a:pPr>
              <a:lnSpc>
                <a:spcPct val="200000"/>
              </a:lnSpc>
            </a:pPr>
            <a:endParaRPr lang="en-GB" sz="2000" dirty="0">
              <a:latin typeface="Avenir Book" panose="02000503020000020003" pitchFamily="2" charset="0"/>
            </a:endParaRPr>
          </a:p>
          <a:p>
            <a:pPr>
              <a:lnSpc>
                <a:spcPct val="200000"/>
              </a:lnSpc>
            </a:pPr>
            <a:r>
              <a:rPr lang="en-GB" sz="2000" dirty="0">
                <a:latin typeface="Avenir Book" panose="02000503020000020003" pitchFamily="2" charset="0"/>
              </a:rPr>
              <a:t>Need continual surveillance and critical reflection to make sure we are creating and deploying ethical algorithms</a:t>
            </a:r>
          </a:p>
          <a:p>
            <a:pPr marL="0" indent="0" algn="ctr">
              <a:lnSpc>
                <a:spcPct val="200000"/>
              </a:lnSpc>
              <a:buNone/>
            </a:pPr>
            <a:endParaRPr lang="en-GB" sz="2000" i="1"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0E5C5FB0-06B8-FE49-B5A9-95F7177B7C9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35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75D8-79BC-1C23-6052-6BCDBB414B9A}"/>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Ethical Data-Intensive RRI</a:t>
            </a:r>
          </a:p>
        </p:txBody>
      </p:sp>
      <p:sp>
        <p:nvSpPr>
          <p:cNvPr id="3" name="Text Placeholder 2">
            <a:extLst>
              <a:ext uri="{FF2B5EF4-FFF2-40B4-BE49-F238E27FC236}">
                <a16:creationId xmlns:a16="http://schemas.microsoft.com/office/drawing/2014/main" id="{38847F04-9C3B-D80D-B565-7C6331EAF736}"/>
              </a:ext>
            </a:extLst>
          </p:cNvPr>
          <p:cNvSpPr>
            <a:spLocks noGrp="1"/>
          </p:cNvSpPr>
          <p:nvPr>
            <p:ph type="body" idx="1"/>
          </p:nvPr>
        </p:nvSpPr>
        <p:spPr>
          <a:xfrm>
            <a:off x="415600" y="1536632"/>
            <a:ext cx="11360800" cy="5180047"/>
          </a:xfrm>
        </p:spPr>
        <p:txBody>
          <a:bodyPr>
            <a:normAutofit/>
          </a:bodyPr>
          <a:lstStyle/>
          <a:p>
            <a:pPr>
              <a:lnSpc>
                <a:spcPct val="170000"/>
              </a:lnSpc>
            </a:pPr>
            <a:r>
              <a:rPr lang="en-GB" sz="2000" dirty="0">
                <a:solidFill>
                  <a:schemeClr val="tx1"/>
                </a:solidFill>
                <a:latin typeface="Avenir Book" panose="02000503020000020003" pitchFamily="2" charset="0"/>
              </a:rPr>
              <a:t>Should algorithms in a sense follow a higher </a:t>
            </a:r>
            <a:r>
              <a:rPr lang="en-GB" sz="2000" b="1" dirty="0">
                <a:solidFill>
                  <a:schemeClr val="tx1"/>
                </a:solidFill>
                <a:latin typeface="Avenir Book" panose="02000503020000020003" pitchFamily="2" charset="0"/>
              </a:rPr>
              <a:t>moral values</a:t>
            </a:r>
            <a:r>
              <a:rPr lang="en-GB" sz="2000" dirty="0">
                <a:solidFill>
                  <a:schemeClr val="tx1"/>
                </a:solidFill>
                <a:latin typeface="Avenir Book" panose="02000503020000020003" pitchFamily="2" charset="0"/>
              </a:rPr>
              <a:t> that we think are more important than giving an exact reflection of the world?</a:t>
            </a:r>
          </a:p>
          <a:p>
            <a:pPr lvl="1">
              <a:lnSpc>
                <a:spcPct val="170000"/>
              </a:lnSpc>
            </a:pPr>
            <a:r>
              <a:rPr lang="en-GB" sz="1800" dirty="0" err="1">
                <a:solidFill>
                  <a:schemeClr val="tx1"/>
                </a:solidFill>
                <a:latin typeface="Avenir Book" panose="02000503020000020003" pitchFamily="2" charset="0"/>
              </a:rPr>
              <a:t>Ie</a:t>
            </a:r>
            <a:r>
              <a:rPr lang="en-GB" sz="1800" dirty="0">
                <a:solidFill>
                  <a:schemeClr val="tx1"/>
                </a:solidFill>
                <a:latin typeface="Avenir Book" panose="02000503020000020003" pitchFamily="2" charset="0"/>
              </a:rPr>
              <a:t>. Gender, LGBTQ+, previously disadvantaged communities</a:t>
            </a:r>
          </a:p>
          <a:p>
            <a:pPr>
              <a:lnSpc>
                <a:spcPct val="170000"/>
              </a:lnSpc>
            </a:pPr>
            <a:r>
              <a:rPr lang="en-GB" sz="2000" dirty="0">
                <a:solidFill>
                  <a:schemeClr val="tx1"/>
                </a:solidFill>
                <a:latin typeface="Avenir Book" panose="02000503020000020003" pitchFamily="2" charset="0"/>
              </a:rPr>
              <a:t>What is a representative sample of the population you are trying to model?</a:t>
            </a:r>
          </a:p>
          <a:p>
            <a:pPr lvl="1">
              <a:lnSpc>
                <a:spcPct val="170000"/>
              </a:lnSpc>
            </a:pPr>
            <a:r>
              <a:rPr lang="en-GB" sz="1800" dirty="0">
                <a:solidFill>
                  <a:schemeClr val="tx1"/>
                </a:solidFill>
                <a:latin typeface="Avenir Book" panose="02000503020000020003" pitchFamily="2" charset="0"/>
              </a:rPr>
              <a:t>Should you use the data as it is? </a:t>
            </a:r>
          </a:p>
          <a:p>
            <a:pPr lvl="1">
              <a:lnSpc>
                <a:spcPct val="170000"/>
              </a:lnSpc>
            </a:pPr>
            <a:r>
              <a:rPr lang="en-GB" sz="1800" dirty="0">
                <a:solidFill>
                  <a:schemeClr val="tx1"/>
                </a:solidFill>
                <a:latin typeface="Avenir Book" panose="02000503020000020003" pitchFamily="2" charset="0"/>
              </a:rPr>
              <a:t>Should you change the data, or not change but adapt the way we look at the data to serve our purpose of being non-discriminatory?</a:t>
            </a:r>
          </a:p>
          <a:p>
            <a:pPr lvl="1">
              <a:lnSpc>
                <a:spcPct val="170000"/>
              </a:lnSpc>
            </a:pPr>
            <a:r>
              <a:rPr lang="en-GB" sz="1800" dirty="0">
                <a:solidFill>
                  <a:schemeClr val="tx1"/>
                </a:solidFill>
                <a:latin typeface="Avenir Book" panose="02000503020000020003" pitchFamily="2" charset="0"/>
              </a:rPr>
              <a:t>Should we purposively select for equal representation in certain marginalized categories?</a:t>
            </a:r>
          </a:p>
          <a:p>
            <a:pPr lvl="1">
              <a:lnSpc>
                <a:spcPct val="170000"/>
              </a:lnSpc>
            </a:pPr>
            <a:endParaRPr lang="en-GB" sz="1467" dirty="0">
              <a:solidFill>
                <a:schemeClr val="tx1"/>
              </a:solidFill>
              <a:latin typeface="Avenir Book" panose="02000503020000020003" pitchFamily="2" charset="0"/>
            </a:endParaRPr>
          </a:p>
          <a:p>
            <a:pPr>
              <a:lnSpc>
                <a:spcPct val="170000"/>
              </a:lnSpc>
            </a:pPr>
            <a:endParaRPr lang="en-GB" sz="2000" dirty="0">
              <a:solidFill>
                <a:schemeClr val="tx1"/>
              </a:solidFill>
            </a:endParaRPr>
          </a:p>
        </p:txBody>
      </p:sp>
      <p:cxnSp>
        <p:nvCxnSpPr>
          <p:cNvPr id="4" name="Straight Connector 3">
            <a:extLst>
              <a:ext uri="{FF2B5EF4-FFF2-40B4-BE49-F238E27FC236}">
                <a16:creationId xmlns:a16="http://schemas.microsoft.com/office/drawing/2014/main" id="{0DB19A9B-1C09-F6E1-4B8F-BB8A3B28B1BA}"/>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21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with the quote by Richard Stallman: &quot;think free speech not fee beer&quot; ">
            <a:extLst>
              <a:ext uri="{FF2B5EF4-FFF2-40B4-BE49-F238E27FC236}">
                <a16:creationId xmlns:a16="http://schemas.microsoft.com/office/drawing/2014/main" id="{99B6D9AB-37D3-9A44-BD33-5B1F4989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261" y="1818975"/>
            <a:ext cx="8137478" cy="4577332"/>
          </a:xfrm>
          <a:prstGeom prst="rect">
            <a:avLst/>
          </a:prstGeom>
        </p:spPr>
      </p:pic>
      <p:cxnSp>
        <p:nvCxnSpPr>
          <p:cNvPr id="8" name="Straight Connector 7">
            <a:extLst>
              <a:ext uri="{FF2B5EF4-FFF2-40B4-BE49-F238E27FC236}">
                <a16:creationId xmlns:a16="http://schemas.microsoft.com/office/drawing/2014/main" id="{F69274C9-4103-B880-6960-E139090C4EA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936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D2E-8B32-D83A-B4A8-16D822944AA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Design Decisions Can Cause Real-World Harms</a:t>
            </a:r>
          </a:p>
        </p:txBody>
      </p:sp>
      <p:sp>
        <p:nvSpPr>
          <p:cNvPr id="3" name="Text Placeholder 2">
            <a:extLst>
              <a:ext uri="{FF2B5EF4-FFF2-40B4-BE49-F238E27FC236}">
                <a16:creationId xmlns:a16="http://schemas.microsoft.com/office/drawing/2014/main" id="{790010BE-4916-735E-574E-25EB09472F70}"/>
              </a:ext>
            </a:extLst>
          </p:cNvPr>
          <p:cNvSpPr>
            <a:spLocks noGrp="1"/>
          </p:cNvSpPr>
          <p:nvPr>
            <p:ph type="body" idx="1"/>
          </p:nvPr>
        </p:nvSpPr>
        <p:spPr>
          <a:xfrm>
            <a:off x="415600" y="1536633"/>
            <a:ext cx="6713964" cy="4555200"/>
          </a:xfrm>
        </p:spPr>
        <p:txBody>
          <a:bodyPr>
            <a:normAutofit/>
          </a:bodyPr>
          <a:lstStyle/>
          <a:p>
            <a:pPr>
              <a:lnSpc>
                <a:spcPct val="150000"/>
              </a:lnSpc>
            </a:pPr>
            <a:r>
              <a:rPr lang="en-GB" sz="2000" dirty="0">
                <a:solidFill>
                  <a:schemeClr val="tx1"/>
                </a:solidFill>
                <a:latin typeface="Avenir Book" panose="02000503020000020003" pitchFamily="2" charset="0"/>
              </a:rPr>
              <a:t>Unlikely that Northpointe or Amazon developers were trying to maliciously introduce bias</a:t>
            </a:r>
          </a:p>
          <a:p>
            <a:pPr>
              <a:lnSpc>
                <a:spcPct val="150000"/>
              </a:lnSpc>
            </a:pPr>
            <a:r>
              <a:rPr lang="en-GB" sz="2000" dirty="0">
                <a:solidFill>
                  <a:schemeClr val="tx1"/>
                </a:solidFill>
                <a:latin typeface="Avenir Book" panose="02000503020000020003" pitchFamily="2" charset="0"/>
              </a:rPr>
              <a:t>Designing to the best of their ability within their worldview using data that was readily available</a:t>
            </a:r>
          </a:p>
          <a:p>
            <a:pPr>
              <a:lnSpc>
                <a:spcPct val="150000"/>
              </a:lnSpc>
            </a:pPr>
            <a:r>
              <a:rPr lang="en-GB" sz="2000" dirty="0">
                <a:solidFill>
                  <a:schemeClr val="tx1"/>
                </a:solidFill>
                <a:latin typeface="Avenir Book" panose="02000503020000020003" pitchFamily="2" charset="0"/>
              </a:rPr>
              <a:t>Small decisions and lack of critical reflection led to large real-world harms</a:t>
            </a:r>
          </a:p>
          <a:p>
            <a:pPr>
              <a:lnSpc>
                <a:spcPct val="150000"/>
              </a:lnSpc>
            </a:pPr>
            <a:r>
              <a:rPr lang="en-GB" sz="2000" i="1" dirty="0">
                <a:solidFill>
                  <a:schemeClr val="tx1"/>
                </a:solidFill>
                <a:latin typeface="Avenir Book" panose="02000503020000020003" pitchFamily="2" charset="0"/>
              </a:rPr>
              <a:t>Even the smallest decision, developer or task can have significant impact</a:t>
            </a:r>
          </a:p>
        </p:txBody>
      </p:sp>
      <p:cxnSp>
        <p:nvCxnSpPr>
          <p:cNvPr id="4" name="Straight Connector 3">
            <a:extLst>
              <a:ext uri="{FF2B5EF4-FFF2-40B4-BE49-F238E27FC236}">
                <a16:creationId xmlns:a16="http://schemas.microsoft.com/office/drawing/2014/main" id="{2544F3E5-ED02-AAFF-271A-953747DB174C}"/>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Image of drops">
            <a:extLst>
              <a:ext uri="{FF2B5EF4-FFF2-40B4-BE49-F238E27FC236}">
                <a16:creationId xmlns:a16="http://schemas.microsoft.com/office/drawing/2014/main" id="{83789B5A-9392-6BF1-4E70-ED6A2F3BB32E}"/>
              </a:ext>
            </a:extLst>
          </p:cNvPr>
          <p:cNvPicPr>
            <a:picLocks noChangeAspect="1"/>
          </p:cNvPicPr>
          <p:nvPr/>
        </p:nvPicPr>
        <p:blipFill rotWithShape="1">
          <a:blip r:embed="rId2"/>
          <a:srcRect l="2531"/>
          <a:stretch/>
        </p:blipFill>
        <p:spPr>
          <a:xfrm>
            <a:off x="7129564" y="4064374"/>
            <a:ext cx="5062436" cy="2793626"/>
          </a:xfrm>
          <a:prstGeom prst="rect">
            <a:avLst/>
          </a:prstGeom>
        </p:spPr>
      </p:pic>
      <p:pic>
        <p:nvPicPr>
          <p:cNvPr id="6" name="Picture 5" descr="Triangle showing components of citizenship: freedom, rights, duties">
            <a:extLst>
              <a:ext uri="{FF2B5EF4-FFF2-40B4-BE49-F238E27FC236}">
                <a16:creationId xmlns:a16="http://schemas.microsoft.com/office/drawing/2014/main" id="{C6DD8343-E0BD-8372-7269-08E252590AC4}"/>
              </a:ext>
            </a:extLst>
          </p:cNvPr>
          <p:cNvPicPr>
            <a:picLocks noChangeAspect="1"/>
          </p:cNvPicPr>
          <p:nvPr/>
        </p:nvPicPr>
        <p:blipFill>
          <a:blip r:embed="rId3"/>
          <a:stretch>
            <a:fillRect/>
          </a:stretch>
        </p:blipFill>
        <p:spPr>
          <a:xfrm>
            <a:off x="7903754" y="1373834"/>
            <a:ext cx="3514055" cy="2549287"/>
          </a:xfrm>
          <a:prstGeom prst="rect">
            <a:avLst/>
          </a:prstGeom>
        </p:spPr>
      </p:pic>
    </p:spTree>
    <p:extLst>
      <p:ext uri="{BB962C8B-B14F-4D97-AF65-F5344CB8AC3E}">
        <p14:creationId xmlns:p14="http://schemas.microsoft.com/office/powerpoint/2010/main" val="191504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08F2-628C-5A4B-B3D3-C669F9400E4A}"/>
              </a:ext>
            </a:extLst>
          </p:cNvPr>
          <p:cNvSpPr>
            <a:spLocks noGrp="1"/>
          </p:cNvSpPr>
          <p:nvPr>
            <p:ph type="title"/>
          </p:nvPr>
        </p:nvSpPr>
        <p:spPr>
          <a:xfrm>
            <a:off x="428625" y="389140"/>
            <a:ext cx="10515600" cy="631429"/>
          </a:xfrm>
        </p:spPr>
        <p:txBody>
          <a:bodyPr>
            <a:noAutofit/>
          </a:bodyPr>
          <a:lstStyle/>
          <a:p>
            <a:r>
              <a:rPr lang="en-GB" sz="3200" b="1" dirty="0">
                <a:latin typeface="Avenir Book" panose="02000503020000020003" pitchFamily="2" charset="0"/>
              </a:rPr>
              <a:t>Ethics at the Centre of Data Science</a:t>
            </a:r>
          </a:p>
        </p:txBody>
      </p:sp>
      <p:sp>
        <p:nvSpPr>
          <p:cNvPr id="3" name="Content Placeholder 2">
            <a:extLst>
              <a:ext uri="{FF2B5EF4-FFF2-40B4-BE49-F238E27FC236}">
                <a16:creationId xmlns:a16="http://schemas.microsoft.com/office/drawing/2014/main" id="{57CD47BD-6020-444A-ADCA-0DDF8AA7BE92}"/>
              </a:ext>
            </a:extLst>
          </p:cNvPr>
          <p:cNvSpPr>
            <a:spLocks noGrp="1"/>
          </p:cNvSpPr>
          <p:nvPr>
            <p:ph sz="half" idx="1"/>
          </p:nvPr>
        </p:nvSpPr>
        <p:spPr>
          <a:xfrm>
            <a:off x="557213" y="1485906"/>
            <a:ext cx="10796587" cy="5122712"/>
          </a:xfrm>
        </p:spPr>
        <p:txBody>
          <a:bodyPr>
            <a:normAutofit/>
          </a:bodyPr>
          <a:lstStyle/>
          <a:p>
            <a:pPr>
              <a:lnSpc>
                <a:spcPct val="150000"/>
              </a:lnSpc>
            </a:pPr>
            <a:r>
              <a:rPr lang="en-GB" sz="2000" dirty="0">
                <a:latin typeface="Avenir Book" panose="02000503020000020003" pitchFamily="2" charset="0"/>
              </a:rPr>
              <a:t>Research practices and the tools that underpin them have ethical implications</a:t>
            </a:r>
          </a:p>
          <a:p>
            <a:pPr>
              <a:lnSpc>
                <a:spcPct val="150000"/>
              </a:lnSpc>
            </a:pPr>
            <a:r>
              <a:rPr lang="en-GB" sz="2000" dirty="0">
                <a:latin typeface="Avenir Book" panose="02000503020000020003" pitchFamily="2" charset="0"/>
              </a:rPr>
              <a:t>Even the smallest tools, practices and decisions can have significant ethical consequences</a:t>
            </a:r>
          </a:p>
          <a:p>
            <a:pPr marL="0" indent="0">
              <a:lnSpc>
                <a:spcPct val="150000"/>
              </a:lnSpc>
              <a:buNone/>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Get independent researchers to check your code/data selection/results to expose biases</a:t>
            </a:r>
          </a:p>
          <a:p>
            <a:pPr>
              <a:lnSpc>
                <a:spcPct val="150000"/>
              </a:lnSpc>
            </a:pPr>
            <a:r>
              <a:rPr lang="en-GB" sz="2000" dirty="0">
                <a:latin typeface="Avenir Book" panose="02000503020000020003" pitchFamily="2" charset="0"/>
              </a:rPr>
              <a:t>Always critically examine the decisions you’re making in your research and ask “why do I think that way”?</a:t>
            </a:r>
          </a:p>
          <a:p>
            <a:pPr>
              <a:lnSpc>
                <a:spcPct val="150000"/>
              </a:lnSpc>
            </a:pPr>
            <a:r>
              <a:rPr lang="en-GB" sz="2000" dirty="0">
                <a:latin typeface="Avenir Book" panose="02000503020000020003" pitchFamily="2" charset="0"/>
              </a:rPr>
              <a:t>Be critical of the code and results you’re using – how did they get to the point they did?</a:t>
            </a:r>
          </a:p>
          <a:p>
            <a:pPr>
              <a:lnSpc>
                <a:spcPct val="150000"/>
              </a:lnSpc>
            </a:pPr>
            <a:r>
              <a:rPr lang="en-GB" sz="2000" dirty="0">
                <a:latin typeface="Avenir Book" panose="02000503020000020003" pitchFamily="2" charset="0"/>
              </a:rPr>
              <a:t>Think about how other cultures will respond to your decisions</a:t>
            </a:r>
          </a:p>
          <a:p>
            <a:pPr>
              <a:lnSpc>
                <a:spcPct val="150000"/>
              </a:lnSpc>
            </a:pPr>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463B5F9D-4B85-7ABB-3D47-D371BECDD1F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258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45C3-732A-4A98-76A0-450FF7607DE8}"/>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Extending Data Science Citizenship Responsibilities</a:t>
            </a:r>
          </a:p>
        </p:txBody>
      </p:sp>
      <p:pic>
        <p:nvPicPr>
          <p:cNvPr id="5" name="Content Placeholder 4">
            <a:extLst>
              <a:ext uri="{FF2B5EF4-FFF2-40B4-BE49-F238E27FC236}">
                <a16:creationId xmlns:a16="http://schemas.microsoft.com/office/drawing/2014/main" id="{6DD7FD56-D1CD-AE48-E30D-9C3196C925A3}"/>
              </a:ext>
            </a:extLst>
          </p:cNvPr>
          <p:cNvPicPr>
            <a:picLocks noGrp="1" noChangeAspect="1"/>
          </p:cNvPicPr>
          <p:nvPr>
            <p:ph idx="1"/>
          </p:nvPr>
        </p:nvPicPr>
        <p:blipFill>
          <a:blip r:embed="rId2"/>
          <a:stretch>
            <a:fillRect/>
          </a:stretch>
        </p:blipFill>
        <p:spPr>
          <a:xfrm>
            <a:off x="428625" y="1181391"/>
            <a:ext cx="11074682" cy="5351213"/>
          </a:xfrm>
        </p:spPr>
      </p:pic>
      <p:cxnSp>
        <p:nvCxnSpPr>
          <p:cNvPr id="6" name="Straight Connector 5">
            <a:extLst>
              <a:ext uri="{FF2B5EF4-FFF2-40B4-BE49-F238E27FC236}">
                <a16:creationId xmlns:a16="http://schemas.microsoft.com/office/drawing/2014/main" id="{8067B51E-677C-5A37-115F-C8FA2EDCE4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66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CE85-355B-BE19-FC6E-BCFB18C84E59}"/>
              </a:ext>
            </a:extLst>
          </p:cNvPr>
          <p:cNvSpPr>
            <a:spLocks noGrp="1"/>
          </p:cNvSpPr>
          <p:nvPr>
            <p:ph type="title"/>
          </p:nvPr>
        </p:nvSpPr>
        <p:spPr>
          <a:xfrm>
            <a:off x="428625" y="356839"/>
            <a:ext cx="11360800" cy="763600"/>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Calibri" panose="020F0502020204030204" pitchFamily="34" charset="0"/>
              </a:rPr>
              <a:t>Outline for Next Week</a:t>
            </a:r>
            <a:endParaRPr lang="en-NL" dirty="0">
              <a:effectLst/>
            </a:endParaRPr>
          </a:p>
          <a:p>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536633"/>
            <a:ext cx="11360800" cy="4964528"/>
          </a:xfrm>
        </p:spPr>
        <p:txBody>
          <a:bodyPr>
            <a:normAutofit/>
          </a:bodyPr>
          <a:lstStyle/>
          <a:p>
            <a:pPr marL="152396" indent="0">
              <a:lnSpc>
                <a:spcPct val="150000"/>
              </a:lnSpc>
              <a:buNone/>
            </a:pPr>
            <a:r>
              <a:rPr lang="en-GB" sz="2000" dirty="0">
                <a:solidFill>
                  <a:schemeClr val="tx1"/>
                </a:solidFill>
                <a:latin typeface="Avenir Book" panose="02000503020000020003" pitchFamily="2" charset="0"/>
              </a:rPr>
              <a:t>Over the course of next week, reflect on the tools that you are going to be taught.  Think about:</a:t>
            </a:r>
          </a:p>
          <a:p>
            <a:pPr marL="1219181" lvl="1" indent="-457200">
              <a:lnSpc>
                <a:spcPct val="150000"/>
              </a:lnSpc>
              <a:buAutoNum type="arabicPeriod"/>
            </a:pPr>
            <a:r>
              <a:rPr lang="en-GB" sz="1800" dirty="0">
                <a:solidFill>
                  <a:schemeClr val="tx1"/>
                </a:solidFill>
                <a:latin typeface="Avenir Book" panose="02000503020000020003" pitchFamily="2" charset="0"/>
              </a:rPr>
              <a:t>How you can safeguard </a:t>
            </a:r>
            <a:r>
              <a:rPr lang="en-GB" sz="1800" i="1" dirty="0">
                <a:solidFill>
                  <a:schemeClr val="tx1"/>
                </a:solidFill>
                <a:latin typeface="Avenir Book" panose="02000503020000020003" pitchFamily="2" charset="0"/>
              </a:rPr>
              <a:t>beneficial </a:t>
            </a:r>
            <a:r>
              <a:rPr lang="en-GB" sz="1800" dirty="0">
                <a:solidFill>
                  <a:schemeClr val="tx1"/>
                </a:solidFill>
                <a:latin typeface="Avenir Book" panose="02000503020000020003" pitchFamily="2" charset="0"/>
              </a:rPr>
              <a:t>outcomes of your activities in data gathering, infrastructure building and data dissemination?</a:t>
            </a:r>
          </a:p>
          <a:p>
            <a:pPr marL="1219181" lvl="1" indent="-457200">
              <a:lnSpc>
                <a:spcPct val="150000"/>
              </a:lnSpc>
              <a:buAutoNum type="arabicPeriod"/>
            </a:pPr>
            <a:r>
              <a:rPr lang="en-GB" sz="1800" dirty="0">
                <a:solidFill>
                  <a:schemeClr val="tx1"/>
                </a:solidFill>
                <a:latin typeface="Avenir Book" panose="02000503020000020003" pitchFamily="2" charset="0"/>
              </a:rPr>
              <a:t>How can you discuss these issues with your colleagues and peers?</a:t>
            </a:r>
          </a:p>
          <a:p>
            <a:pPr marL="1219181" lvl="1" indent="-457200">
              <a:lnSpc>
                <a:spcPct val="150000"/>
              </a:lnSpc>
              <a:buAutoNum type="arabicPeriod"/>
            </a:pPr>
            <a:r>
              <a:rPr lang="en-GB" sz="1800" dirty="0">
                <a:solidFill>
                  <a:schemeClr val="tx1"/>
                </a:solidFill>
                <a:latin typeface="Avenir Book" panose="02000503020000020003" pitchFamily="2" charset="0"/>
              </a:rPr>
              <a:t>How can you scrutinize the systems/datasets you will work with to make sure that biases do not creep into your research systems?</a:t>
            </a:r>
          </a:p>
          <a:p>
            <a:pPr marL="1219181" lvl="1" indent="-457200">
              <a:lnSpc>
                <a:spcPct val="150000"/>
              </a:lnSpc>
              <a:buAutoNum type="arabicPeriod"/>
            </a:pPr>
            <a:r>
              <a:rPr lang="en-GB" sz="1800" dirty="0">
                <a:solidFill>
                  <a:schemeClr val="tx1"/>
                </a:solidFill>
                <a:latin typeface="Avenir Book" panose="02000503020000020003" pitchFamily="2" charset="0"/>
              </a:rPr>
              <a:t>How can responsible and open science citizen strengthen these activities?</a:t>
            </a:r>
          </a:p>
          <a:p>
            <a:endParaRPr lang="en-GB" dirty="0">
              <a:latin typeface="Avenir Book" panose="02000503020000020003" pitchFamily="2" charset="0"/>
            </a:endParaRPr>
          </a:p>
        </p:txBody>
      </p:sp>
      <p:cxnSp>
        <p:nvCxnSpPr>
          <p:cNvPr id="5" name="Straight Connector 4">
            <a:extLst>
              <a:ext uri="{FF2B5EF4-FFF2-40B4-BE49-F238E27FC236}">
                <a16:creationId xmlns:a16="http://schemas.microsoft.com/office/drawing/2014/main" id="{A168F1B9-B849-C9FA-79C2-EF5559C37F4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4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1632-0220-34B3-5D83-A453B8907C98}"/>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Thank You </a:t>
            </a:r>
            <a:endParaRPr lang="en-NL" dirty="0">
              <a:effectLst/>
            </a:endParaRPr>
          </a:p>
          <a:p>
            <a:endParaRPr lang="en-GB" dirty="0"/>
          </a:p>
        </p:txBody>
      </p:sp>
      <p:sp>
        <p:nvSpPr>
          <p:cNvPr id="3" name="Content Placeholder 2">
            <a:extLst>
              <a:ext uri="{FF2B5EF4-FFF2-40B4-BE49-F238E27FC236}">
                <a16:creationId xmlns:a16="http://schemas.microsoft.com/office/drawing/2014/main" id="{1CEBBF1C-4B25-3941-AD17-AF781CD6716D}"/>
              </a:ext>
            </a:extLst>
          </p:cNvPr>
          <p:cNvSpPr>
            <a:spLocks noGrp="1"/>
          </p:cNvSpPr>
          <p:nvPr>
            <p:ph sz="half" idx="1"/>
          </p:nvPr>
        </p:nvSpPr>
        <p:spPr>
          <a:xfrm>
            <a:off x="1376896" y="2638044"/>
            <a:ext cx="9438209" cy="3101982"/>
          </a:xfrm>
        </p:spPr>
        <p:txBody>
          <a:bodyPr>
            <a:normAutofit/>
          </a:bodyPr>
          <a:lstStyle/>
          <a:p>
            <a:pPr marL="0" indent="0" algn="ctr">
              <a:buNone/>
            </a:pPr>
            <a:r>
              <a:rPr lang="en-GB" sz="2000" dirty="0">
                <a:latin typeface="Avenir Book" panose="02000503020000020003" pitchFamily="2" charset="0"/>
              </a:rPr>
              <a:t>Please feel free to contact me with any further questions!</a:t>
            </a:r>
          </a:p>
          <a:p>
            <a:pPr marL="0" indent="0" algn="ctr">
              <a:buNone/>
            </a:pPr>
            <a:r>
              <a:rPr lang="en-GB" sz="2000" dirty="0">
                <a:latin typeface="Avenir Book" panose="02000503020000020003" pitchFamily="2" charset="0"/>
                <a:hlinkClick r:id="rId3"/>
              </a:rPr>
              <a:t>l.m.bezuidenhout@cwts.leidenuniv.nl</a:t>
            </a:r>
            <a:r>
              <a:rPr lang="en-GB" sz="2000" dirty="0">
                <a:latin typeface="Avenir Book" panose="02000503020000020003" pitchFamily="2" charset="0"/>
              </a:rPr>
              <a:t> </a:t>
            </a:r>
          </a:p>
        </p:txBody>
      </p:sp>
      <p:cxnSp>
        <p:nvCxnSpPr>
          <p:cNvPr id="6" name="Straight Connector 5">
            <a:extLst>
              <a:ext uri="{FF2B5EF4-FFF2-40B4-BE49-F238E27FC236}">
                <a16:creationId xmlns:a16="http://schemas.microsoft.com/office/drawing/2014/main" id="{31E1E8FA-E9E3-4DBF-A702-DDDE6E1FA9F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7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7B31-AF3A-9047-B3D1-1FAC2C90E20E}"/>
              </a:ext>
            </a:extLst>
          </p:cNvPr>
          <p:cNvSpPr>
            <a:spLocks noGrp="1"/>
          </p:cNvSpPr>
          <p:nvPr>
            <p:ph type="title"/>
          </p:nvPr>
        </p:nvSpPr>
        <p:spPr>
          <a:xfrm>
            <a:off x="395284" y="-19641"/>
            <a:ext cx="11368091" cy="1325563"/>
          </a:xfrm>
        </p:spPr>
        <p:txBody>
          <a:bodyPr>
            <a:normAutofit/>
          </a:bodyPr>
          <a:lstStyle/>
          <a:p>
            <a:r>
              <a:rPr lang="en-GB" sz="3200" b="1" dirty="0">
                <a:latin typeface="Avenir Book" panose="02000503020000020003" pitchFamily="2" charset="0"/>
              </a:rPr>
              <a:t>Open and Responsible Science Citizenship</a:t>
            </a:r>
          </a:p>
        </p:txBody>
      </p:sp>
      <p:sp>
        <p:nvSpPr>
          <p:cNvPr id="3" name="Content Placeholder 2">
            <a:extLst>
              <a:ext uri="{FF2B5EF4-FFF2-40B4-BE49-F238E27FC236}">
                <a16:creationId xmlns:a16="http://schemas.microsoft.com/office/drawing/2014/main" id="{53D026B4-8F3D-684D-8F9A-9A112BB85288}"/>
              </a:ext>
            </a:extLst>
          </p:cNvPr>
          <p:cNvSpPr>
            <a:spLocks noGrp="1"/>
          </p:cNvSpPr>
          <p:nvPr>
            <p:ph idx="1"/>
          </p:nvPr>
        </p:nvSpPr>
        <p:spPr>
          <a:xfrm>
            <a:off x="535542" y="1320611"/>
            <a:ext cx="11014773" cy="4381343"/>
          </a:xfrm>
        </p:spPr>
        <p:txBody>
          <a:bodyPr>
            <a:normAutofit/>
          </a:bodyPr>
          <a:lstStyle/>
          <a:p>
            <a:pPr lvl="1">
              <a:lnSpc>
                <a:spcPct val="150000"/>
              </a:lnSpc>
            </a:pPr>
            <a:r>
              <a:rPr lang="en-GB" sz="2000" dirty="0">
                <a:latin typeface="Avenir Book" panose="02000503020000020003" pitchFamily="2" charset="0"/>
              </a:rPr>
              <a:t>Uphold community values (beneficence, equity, transparency)</a:t>
            </a:r>
          </a:p>
          <a:p>
            <a:pPr lvl="1">
              <a:lnSpc>
                <a:spcPct val="150000"/>
              </a:lnSpc>
            </a:pPr>
            <a:r>
              <a:rPr lang="en-GB" sz="2000" dirty="0">
                <a:latin typeface="Avenir Book" panose="02000503020000020003" pitchFamily="2" charset="0"/>
              </a:rPr>
              <a:t>Follow community determined rules (such as citation, licensing and so forth) </a:t>
            </a:r>
          </a:p>
          <a:p>
            <a:pPr lvl="1">
              <a:lnSpc>
                <a:spcPct val="150000"/>
              </a:lnSpc>
            </a:pPr>
            <a:r>
              <a:rPr lang="en-GB" sz="2000" dirty="0">
                <a:latin typeface="Avenir Book" panose="02000503020000020003" pitchFamily="2" charset="0"/>
              </a:rPr>
              <a:t>Contribute to communal resources (data sharing)</a:t>
            </a:r>
          </a:p>
          <a:p>
            <a:pPr lvl="1">
              <a:lnSpc>
                <a:spcPct val="150000"/>
              </a:lnSpc>
            </a:pPr>
            <a:r>
              <a:rPr lang="en-GB" sz="2000" dirty="0">
                <a:latin typeface="Avenir Book" panose="02000503020000020003" pitchFamily="2" charset="0"/>
              </a:rPr>
              <a:t>Maximise good for the community by participating in service (reviewing, curating etc) </a:t>
            </a:r>
          </a:p>
        </p:txBody>
      </p:sp>
      <p:pic>
        <p:nvPicPr>
          <p:cNvPr id="6" name="Picture 5" descr="Triangle showing that citizenship involves freedom, rights and duties">
            <a:extLst>
              <a:ext uri="{FF2B5EF4-FFF2-40B4-BE49-F238E27FC236}">
                <a16:creationId xmlns:a16="http://schemas.microsoft.com/office/drawing/2014/main" id="{2EF5F2E5-17D6-554A-A426-F535787F5637}"/>
              </a:ext>
            </a:extLst>
          </p:cNvPr>
          <p:cNvPicPr>
            <a:picLocks noChangeAspect="1"/>
          </p:cNvPicPr>
          <p:nvPr/>
        </p:nvPicPr>
        <p:blipFill>
          <a:blip r:embed="rId3"/>
          <a:stretch>
            <a:fillRect/>
          </a:stretch>
        </p:blipFill>
        <p:spPr>
          <a:xfrm>
            <a:off x="7142786" y="3650042"/>
            <a:ext cx="3988928" cy="2893786"/>
          </a:xfrm>
          <a:prstGeom prst="rect">
            <a:avLst/>
          </a:prstGeom>
        </p:spPr>
      </p:pic>
      <p:cxnSp>
        <p:nvCxnSpPr>
          <p:cNvPr id="8" name="Straight Connector 7">
            <a:extLst>
              <a:ext uri="{FF2B5EF4-FFF2-40B4-BE49-F238E27FC236}">
                <a16:creationId xmlns:a16="http://schemas.microsoft.com/office/drawing/2014/main" id="{C17ABE92-4077-7403-C5DB-A5A21EA31C8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8C22E1FD-EF88-ECE3-EC3B-AE5693B85BDF}"/>
              </a:ext>
            </a:extLst>
          </p:cNvPr>
          <p:cNvPicPr>
            <a:picLocks noChangeAspect="1"/>
          </p:cNvPicPr>
          <p:nvPr/>
        </p:nvPicPr>
        <p:blipFill>
          <a:blip r:embed="rId4"/>
          <a:stretch>
            <a:fillRect/>
          </a:stretch>
        </p:blipFill>
        <p:spPr>
          <a:xfrm>
            <a:off x="1328254" y="3511282"/>
            <a:ext cx="4767746" cy="3171306"/>
          </a:xfrm>
          <a:prstGeom prst="rect">
            <a:avLst/>
          </a:prstGeom>
        </p:spPr>
      </p:pic>
    </p:spTree>
    <p:extLst>
      <p:ext uri="{BB962C8B-B14F-4D97-AF65-F5344CB8AC3E}">
        <p14:creationId xmlns:p14="http://schemas.microsoft.com/office/powerpoint/2010/main" val="79096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6" name="Title 5">
            <a:extLst>
              <a:ext uri="{FF2B5EF4-FFF2-40B4-BE49-F238E27FC236}">
                <a16:creationId xmlns:a16="http://schemas.microsoft.com/office/drawing/2014/main" id="{BEAAD645-3351-DC95-9665-5AF92D2C440A}"/>
              </a:ext>
            </a:extLst>
          </p:cNvPr>
          <p:cNvSpPr>
            <a:spLocks noGrp="1"/>
          </p:cNvSpPr>
          <p:nvPr>
            <p:ph type="title"/>
          </p:nvPr>
        </p:nvSpPr>
        <p:spPr>
          <a:xfrm>
            <a:off x="533187" y="326948"/>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Open Science Throughout The Research Lifecycle</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191" name="Google Shape;191;g5e5392d084_0_79">
            <a:extLst>
              <a:ext uri="{C183D7F6-B498-43B3-948B-1728B52AA6E4}">
                <adec:decorative xmlns:adec="http://schemas.microsoft.com/office/drawing/2017/decorative" val="1"/>
              </a:ext>
            </a:extLst>
          </p:cNvPr>
          <p:cNvSpPr/>
          <p:nvPr/>
        </p:nvSpPr>
        <p:spPr>
          <a:xfrm rot="2736269">
            <a:off x="2097907" y="3666844"/>
            <a:ext cx="4041552" cy="168441"/>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5292961" y="3593951"/>
            <a:ext cx="3719519" cy="169715"/>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5199594" y="4094990"/>
            <a:ext cx="912300" cy="179100"/>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5" name="Google Shape;195;g5e5392d084_0_79"/>
          <p:cNvSpPr/>
          <p:nvPr/>
        </p:nvSpPr>
        <p:spPr>
          <a:xfrm>
            <a:off x="2117425"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Acquire</a:t>
            </a:r>
            <a:endParaRPr sz="1400"/>
          </a:p>
        </p:txBody>
      </p:sp>
      <p:sp>
        <p:nvSpPr>
          <p:cNvPr id="196" name="Google Shape;196;g5e5392d084_0_79"/>
          <p:cNvSpPr/>
          <p:nvPr/>
        </p:nvSpPr>
        <p:spPr>
          <a:xfrm>
            <a:off x="2879223" y="276564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Clean</a:t>
            </a:r>
            <a:endParaRPr sz="1400"/>
          </a:p>
        </p:txBody>
      </p:sp>
      <p:sp>
        <p:nvSpPr>
          <p:cNvPr id="197" name="Google Shape;197;g5e5392d084_0_79"/>
          <p:cNvSpPr/>
          <p:nvPr/>
        </p:nvSpPr>
        <p:spPr>
          <a:xfrm>
            <a:off x="3879671"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Explore</a:t>
            </a:r>
            <a:endParaRPr sz="1400"/>
          </a:p>
        </p:txBody>
      </p:sp>
      <p:sp>
        <p:nvSpPr>
          <p:cNvPr id="198" name="Google Shape;198;g5e5392d084_0_79"/>
          <p:cNvSpPr/>
          <p:nvPr/>
        </p:nvSpPr>
        <p:spPr>
          <a:xfrm>
            <a:off x="5957898"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Model</a:t>
            </a:r>
            <a:endParaRPr sz="1400"/>
          </a:p>
        </p:txBody>
      </p:sp>
      <p:sp>
        <p:nvSpPr>
          <p:cNvPr id="199" name="Google Shape;199;g5e5392d084_0_79"/>
          <p:cNvSpPr/>
          <p:nvPr/>
        </p:nvSpPr>
        <p:spPr>
          <a:xfrm>
            <a:off x="6959694" y="2776198"/>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Validate</a:t>
            </a:r>
            <a:endParaRPr sz="1400"/>
          </a:p>
        </p:txBody>
      </p:sp>
      <p:sp>
        <p:nvSpPr>
          <p:cNvPr id="200" name="Google Shape;200;g5e5392d084_0_79"/>
          <p:cNvSpPr/>
          <p:nvPr/>
        </p:nvSpPr>
        <p:spPr>
          <a:xfrm>
            <a:off x="7825591"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Present</a:t>
            </a:r>
            <a:endParaRPr sz="1400"/>
          </a:p>
        </p:txBody>
      </p:sp>
      <p:sp>
        <p:nvSpPr>
          <p:cNvPr id="201" name="Google Shape;201;g5e5392d084_0_79"/>
          <p:cNvSpPr/>
          <p:nvPr/>
        </p:nvSpPr>
        <p:spPr>
          <a:xfrm>
            <a:off x="4945427" y="4829047"/>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Preprocess</a:t>
            </a:r>
            <a:endParaRPr sz="1400"/>
          </a:p>
        </p:txBody>
      </p:sp>
      <p:sp>
        <p:nvSpPr>
          <p:cNvPr id="202" name="Google Shape;202;g5e5392d084_0_79">
            <a:extLst>
              <a:ext uri="{C183D7F6-B498-43B3-948B-1728B52AA6E4}">
                <adec:decorative xmlns:adec="http://schemas.microsoft.com/office/drawing/2017/decorative" val="1"/>
              </a:ext>
            </a:extLst>
          </p:cNvPr>
          <p:cNvSpPr/>
          <p:nvPr/>
        </p:nvSpPr>
        <p:spPr>
          <a:xfrm rot="-2700000">
            <a:off x="4299528" y="4802065"/>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6501177" y="4728271"/>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5270011" y="2866683"/>
            <a:ext cx="464400" cy="1265700"/>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4062369" y="1306605"/>
            <a:ext cx="344812" cy="2118915"/>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6" name="Google Shape;206;g5e5392d084_0_79"/>
          <p:cNvSpPr/>
          <p:nvPr/>
        </p:nvSpPr>
        <p:spPr>
          <a:xfrm>
            <a:off x="4486926" y="18142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Data</a:t>
            </a:r>
            <a:endParaRPr sz="140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5439075" y="314487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8" name="Google Shape;208;g5e5392d084_0_79"/>
          <p:cNvSpPr/>
          <p:nvPr/>
        </p:nvSpPr>
        <p:spPr>
          <a:xfrm>
            <a:off x="4945438" y="597244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Source</a:t>
            </a:r>
            <a:endParaRPr sz="140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7540256" y="1332577"/>
            <a:ext cx="282352" cy="1131251"/>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0" name="Google Shape;210;g5e5392d084_0_79"/>
          <p:cNvSpPr/>
          <p:nvPr/>
        </p:nvSpPr>
        <p:spPr>
          <a:xfrm>
            <a:off x="6181551" y="11573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Access</a:t>
            </a:r>
            <a:endParaRPr sz="140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9209915" y="128193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2" name="Google Shape;212;g5e5392d084_0_79"/>
          <p:cNvSpPr/>
          <p:nvPr/>
        </p:nvSpPr>
        <p:spPr>
          <a:xfrm rot="-5400000">
            <a:off x="9333886" y="3491871"/>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Materials</a:t>
            </a:r>
            <a:endParaRPr sz="1400">
              <a:solidFill>
                <a:srgbClr val="045C83"/>
              </a:solidFill>
            </a:endParaRPr>
          </a:p>
        </p:txBody>
      </p:sp>
      <p:sp>
        <p:nvSpPr>
          <p:cNvPr id="2" name="TextBox 1"/>
          <p:cNvSpPr txBox="1"/>
          <p:nvPr/>
        </p:nvSpPr>
        <p:spPr>
          <a:xfrm>
            <a:off x="9361607" y="6223138"/>
            <a:ext cx="2316147" cy="738664"/>
          </a:xfrm>
          <a:prstGeom prst="rect">
            <a:avLst/>
          </a:prstGeom>
          <a:noFill/>
        </p:spPr>
        <p:txBody>
          <a:bodyPr wrap="none" rtlCol="0">
            <a:spAutoFit/>
          </a:bodyPr>
          <a:lstStyle/>
          <a:p>
            <a:r>
              <a:rPr lang="en-GB" sz="1400" dirty="0"/>
              <a:t>Heidi </a:t>
            </a:r>
            <a:r>
              <a:rPr lang="en-GB" sz="1400" dirty="0" err="1"/>
              <a:t>Seibold</a:t>
            </a:r>
            <a:endParaRPr lang="en-GB" sz="1400" dirty="0"/>
          </a:p>
          <a:p>
            <a:r>
              <a:rPr lang="en-GB" sz="1400" u="sng" dirty="0">
                <a:solidFill>
                  <a:srgbClr val="045C83"/>
                </a:solidFill>
                <a:ea typeface="Calibri"/>
                <a:cs typeface="Calibri"/>
                <a:sym typeface="Calibri"/>
                <a:hlinkClick r:id="rId3"/>
              </a:rPr>
              <a:t>tinyurl.com/</a:t>
            </a:r>
            <a:r>
              <a:rPr lang="en-GB" sz="1400" u="sng" dirty="0" err="1">
                <a:solidFill>
                  <a:srgbClr val="045C83"/>
                </a:solidFill>
                <a:ea typeface="Calibri"/>
                <a:cs typeface="Calibri"/>
                <a:sym typeface="Calibri"/>
                <a:hlinkClick r:id="rId3"/>
              </a:rPr>
              <a:t>opendatascience</a:t>
            </a:r>
            <a:endParaRPr lang="en-GB" sz="1400" dirty="0">
              <a:solidFill>
                <a:schemeClr val="dk1"/>
              </a:solidFill>
              <a:ea typeface="Calibri"/>
              <a:cs typeface="Calibri"/>
              <a:sym typeface="Calibri"/>
            </a:endParaRPr>
          </a:p>
          <a:p>
            <a:endParaRPr lang="en-GB" sz="1400" dirty="0"/>
          </a:p>
        </p:txBody>
      </p:sp>
      <p:sp>
        <p:nvSpPr>
          <p:cNvPr id="3" name="TextBox 2">
            <a:extLst>
              <a:ext uri="{FF2B5EF4-FFF2-40B4-BE49-F238E27FC236}">
                <a16:creationId xmlns:a16="http://schemas.microsoft.com/office/drawing/2014/main" id="{8643D1EC-10D4-2842-9CBA-D65EDBF18932}"/>
              </a:ext>
            </a:extLst>
          </p:cNvPr>
          <p:cNvSpPr txBox="1"/>
          <p:nvPr/>
        </p:nvSpPr>
        <p:spPr>
          <a:xfrm>
            <a:off x="9606939" y="1205172"/>
            <a:ext cx="1975221" cy="646331"/>
          </a:xfrm>
          <a:prstGeom prst="rect">
            <a:avLst/>
          </a:prstGeom>
          <a:noFill/>
        </p:spPr>
        <p:txBody>
          <a:bodyPr wrap="none" rtlCol="0">
            <a:spAutoFit/>
          </a:bodyPr>
          <a:lstStyle/>
          <a:p>
            <a:r>
              <a:rPr lang="en-GB" dirty="0">
                <a:latin typeface="Avenir Book" panose="02000503020000020003" pitchFamily="2" charset="0"/>
              </a:rPr>
              <a:t>Author Carpentry</a:t>
            </a:r>
          </a:p>
          <a:p>
            <a:r>
              <a:rPr lang="en-GB" dirty="0">
                <a:latin typeface="Avenir Book" panose="02000503020000020003" pitchFamily="2" charset="0"/>
              </a:rPr>
              <a:t>GitHub</a:t>
            </a:r>
          </a:p>
        </p:txBody>
      </p:sp>
      <p:sp>
        <p:nvSpPr>
          <p:cNvPr id="4" name="TextBox 3">
            <a:extLst>
              <a:ext uri="{FF2B5EF4-FFF2-40B4-BE49-F238E27FC236}">
                <a16:creationId xmlns:a16="http://schemas.microsoft.com/office/drawing/2014/main" id="{0C1B2BAA-E2D4-834C-A455-5D57F87D4FC5}"/>
              </a:ext>
            </a:extLst>
          </p:cNvPr>
          <p:cNvSpPr txBox="1"/>
          <p:nvPr/>
        </p:nvSpPr>
        <p:spPr>
          <a:xfrm>
            <a:off x="7270945" y="6164500"/>
            <a:ext cx="681597" cy="646331"/>
          </a:xfrm>
          <a:prstGeom prst="rect">
            <a:avLst/>
          </a:prstGeom>
          <a:noFill/>
        </p:spPr>
        <p:txBody>
          <a:bodyPr wrap="none" rtlCol="0">
            <a:spAutoFit/>
          </a:bodyPr>
          <a:lstStyle/>
          <a:p>
            <a:r>
              <a:rPr lang="en-GB" dirty="0">
                <a:latin typeface="Avenir Book" panose="02000503020000020003" pitchFamily="2" charset="0"/>
              </a:rPr>
              <a:t>Shell</a:t>
            </a:r>
          </a:p>
          <a:p>
            <a:r>
              <a:rPr lang="en-GB" dirty="0">
                <a:latin typeface="Avenir Book" panose="02000503020000020003" pitchFamily="2" charset="0"/>
              </a:rPr>
              <a:t>R</a:t>
            </a:r>
          </a:p>
        </p:txBody>
      </p:sp>
      <p:sp>
        <p:nvSpPr>
          <p:cNvPr id="5" name="TextBox 4">
            <a:extLst>
              <a:ext uri="{FF2B5EF4-FFF2-40B4-BE49-F238E27FC236}">
                <a16:creationId xmlns:a16="http://schemas.microsoft.com/office/drawing/2014/main" id="{F03FAB69-921D-0047-A7AE-BE5F90C9EEA2}"/>
              </a:ext>
            </a:extLst>
          </p:cNvPr>
          <p:cNvSpPr txBox="1"/>
          <p:nvPr/>
        </p:nvSpPr>
        <p:spPr>
          <a:xfrm>
            <a:off x="593553" y="1755051"/>
            <a:ext cx="697627" cy="923330"/>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Shell</a:t>
            </a:r>
          </a:p>
          <a:p>
            <a:r>
              <a:rPr lang="en-GB" dirty="0">
                <a:latin typeface="Avenir Book" panose="02000503020000020003" pitchFamily="2" charset="0"/>
              </a:rPr>
              <a:t>R</a:t>
            </a:r>
          </a:p>
        </p:txBody>
      </p:sp>
      <p:cxnSp>
        <p:nvCxnSpPr>
          <p:cNvPr id="29" name="Straight Connector 28">
            <a:extLst>
              <a:ext uri="{FF2B5EF4-FFF2-40B4-BE49-F238E27FC236}">
                <a16:creationId xmlns:a16="http://schemas.microsoft.com/office/drawing/2014/main" id="{53DB5F8A-7F7C-2842-A8B9-7673AE26F15D}"/>
              </a:ext>
              <a:ext uri="{C183D7F6-B498-43B3-948B-1728B52AA6E4}">
                <adec:decorative xmlns:adec="http://schemas.microsoft.com/office/drawing/2017/decorative" val="1"/>
              </a:ext>
            </a:extLst>
          </p:cNvPr>
          <p:cNvCxnSpPr>
            <a:cxnSpLocks/>
          </p:cNvCxnSpPr>
          <p:nvPr/>
        </p:nvCxnSpPr>
        <p:spPr>
          <a:xfrm>
            <a:off x="1243090" y="1971293"/>
            <a:ext cx="32438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299B5A-D9A5-2544-A6DB-6AEE9C8B183F}"/>
              </a:ext>
              <a:ext uri="{C183D7F6-B498-43B3-948B-1728B52AA6E4}">
                <adec:decorative xmlns:adec="http://schemas.microsoft.com/office/drawing/2017/decorative" val="1"/>
              </a:ext>
            </a:extLst>
          </p:cNvPr>
          <p:cNvCxnSpPr>
            <a:cxnSpLocks/>
          </p:cNvCxnSpPr>
          <p:nvPr/>
        </p:nvCxnSpPr>
        <p:spPr>
          <a:xfrm>
            <a:off x="7526291" y="1389838"/>
            <a:ext cx="209333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589CC-7497-1542-94B0-0A5C7175D06F}"/>
              </a:ext>
              <a:ext uri="{C183D7F6-B498-43B3-948B-1728B52AA6E4}">
                <adec:decorative xmlns:adec="http://schemas.microsoft.com/office/drawing/2017/decorative" val="1"/>
              </a:ext>
            </a:extLst>
          </p:cNvPr>
          <p:cNvCxnSpPr>
            <a:cxnSpLocks/>
          </p:cNvCxnSpPr>
          <p:nvPr/>
        </p:nvCxnSpPr>
        <p:spPr>
          <a:xfrm>
            <a:off x="6296299" y="6349166"/>
            <a:ext cx="85642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C001AD-92B0-8E44-B6E8-0224B96ACAF9}"/>
              </a:ext>
            </a:extLst>
          </p:cNvPr>
          <p:cNvSpPr txBox="1"/>
          <p:nvPr/>
        </p:nvSpPr>
        <p:spPr>
          <a:xfrm>
            <a:off x="11250979" y="3571366"/>
            <a:ext cx="933269" cy="646331"/>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GitHub</a:t>
            </a:r>
          </a:p>
        </p:txBody>
      </p:sp>
      <p:cxnSp>
        <p:nvCxnSpPr>
          <p:cNvPr id="36" name="Straight Connector 35">
            <a:extLst>
              <a:ext uri="{FF2B5EF4-FFF2-40B4-BE49-F238E27FC236}">
                <a16:creationId xmlns:a16="http://schemas.microsoft.com/office/drawing/2014/main" id="{D0793D2D-55D1-C249-8874-15E9A990E2BC}"/>
              </a:ext>
              <a:ext uri="{C183D7F6-B498-43B3-948B-1728B52AA6E4}">
                <adec:decorative xmlns:adec="http://schemas.microsoft.com/office/drawing/2017/decorative" val="1"/>
              </a:ext>
            </a:extLst>
          </p:cNvPr>
          <p:cNvCxnSpPr>
            <a:cxnSpLocks/>
          </p:cNvCxnSpPr>
          <p:nvPr/>
        </p:nvCxnSpPr>
        <p:spPr>
          <a:xfrm>
            <a:off x="10406333" y="3757002"/>
            <a:ext cx="85809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7851FC-64EB-D9A2-7D65-8E5F3F5A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15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0F53-0F04-7E4B-9C35-516E5FAB3D36}"/>
              </a:ext>
            </a:extLst>
          </p:cNvPr>
          <p:cNvSpPr>
            <a:spLocks noGrp="1"/>
          </p:cNvSpPr>
          <p:nvPr>
            <p:ph type="title"/>
          </p:nvPr>
        </p:nvSpPr>
        <p:spPr>
          <a:xfrm>
            <a:off x="428625" y="252250"/>
            <a:ext cx="10515600" cy="968623"/>
          </a:xfrm>
        </p:spPr>
        <p:txBody>
          <a:bodyPr>
            <a:normAutofit/>
          </a:bodyPr>
          <a:lstStyle/>
          <a:p>
            <a:r>
              <a:rPr lang="en-GB" sz="3200" b="1" dirty="0">
                <a:latin typeface="Avenir Book" panose="02000503020000020003" pitchFamily="2" charset="0"/>
              </a:rPr>
              <a:t>Everything Has Ethical Considerations</a:t>
            </a:r>
          </a:p>
        </p:txBody>
      </p:sp>
      <p:sp>
        <p:nvSpPr>
          <p:cNvPr id="3" name="Content Placeholder 2">
            <a:extLst>
              <a:ext uri="{FF2B5EF4-FFF2-40B4-BE49-F238E27FC236}">
                <a16:creationId xmlns:a16="http://schemas.microsoft.com/office/drawing/2014/main" id="{38DB2C1B-ECB0-8F4C-B36D-1993F0E2FDC8}"/>
              </a:ext>
            </a:extLst>
          </p:cNvPr>
          <p:cNvSpPr>
            <a:spLocks noGrp="1"/>
          </p:cNvSpPr>
          <p:nvPr>
            <p:ph idx="1"/>
          </p:nvPr>
        </p:nvSpPr>
        <p:spPr>
          <a:xfrm>
            <a:off x="428626" y="1459892"/>
            <a:ext cx="7391900" cy="5506391"/>
          </a:xfrm>
        </p:spPr>
        <p:txBody>
          <a:bodyPr>
            <a:normAutofit/>
          </a:bodyPr>
          <a:lstStyle/>
          <a:p>
            <a:pPr>
              <a:lnSpc>
                <a:spcPct val="150000"/>
              </a:lnSpc>
            </a:pPr>
            <a:r>
              <a:rPr lang="en-GB" sz="2000" dirty="0">
                <a:latin typeface="Avenir Book" panose="02000503020000020003" pitchFamily="2" charset="0"/>
              </a:rPr>
              <a:t>Be aware of ethical dimensions of research methodology and tools</a:t>
            </a:r>
          </a:p>
          <a:p>
            <a:pPr lvl="1">
              <a:lnSpc>
                <a:spcPct val="150000"/>
              </a:lnSpc>
            </a:pPr>
            <a:r>
              <a:rPr lang="en-GB" sz="2000" dirty="0">
                <a:latin typeface="Avenir Book" panose="02000503020000020003" pitchFamily="2" charset="0"/>
              </a:rPr>
              <a:t>Legal requirements – </a:t>
            </a:r>
            <a:r>
              <a:rPr lang="en-GB" sz="2000" dirty="0" err="1">
                <a:latin typeface="Avenir Book" panose="02000503020000020003" pitchFamily="2" charset="0"/>
              </a:rPr>
              <a:t>ie</a:t>
            </a:r>
            <a:r>
              <a:rPr lang="en-GB" sz="2000" dirty="0">
                <a:latin typeface="Avenir Book" panose="02000503020000020003" pitchFamily="2" charset="0"/>
              </a:rPr>
              <a:t>. GitHub, repository requirements</a:t>
            </a:r>
          </a:p>
          <a:p>
            <a:pPr lvl="1">
              <a:lnSpc>
                <a:spcPct val="150000"/>
              </a:lnSpc>
            </a:pPr>
            <a:r>
              <a:rPr lang="en-GB" sz="2000" dirty="0">
                <a:latin typeface="Avenir Book" panose="02000503020000020003" pitchFamily="2" charset="0"/>
              </a:rPr>
              <a:t>Marginalization of learners/users – using CLI instead of GUI</a:t>
            </a:r>
          </a:p>
          <a:p>
            <a:pPr lvl="1">
              <a:lnSpc>
                <a:spcPct val="150000"/>
              </a:lnSpc>
            </a:pPr>
            <a:r>
              <a:rPr lang="en-GB" sz="2000" dirty="0">
                <a:latin typeface="Avenir Book" panose="02000503020000020003" pitchFamily="2" charset="0"/>
              </a:rPr>
              <a:t>Re-use of data – sharing data, not respecting restrictions</a:t>
            </a:r>
          </a:p>
          <a:p>
            <a:pPr lvl="1">
              <a:lnSpc>
                <a:spcPct val="150000"/>
              </a:lnSpc>
            </a:pPr>
            <a:r>
              <a:rPr lang="en-GB" sz="2000" dirty="0">
                <a:latin typeface="Avenir Book" panose="02000503020000020003" pitchFamily="2" charset="0"/>
              </a:rPr>
              <a:t>Responsible publishing vs predatory journals</a:t>
            </a:r>
          </a:p>
          <a:p>
            <a:pPr lvl="1">
              <a:lnSpc>
                <a:spcPct val="150000"/>
              </a:lnSpc>
            </a:pPr>
            <a:r>
              <a:rPr lang="en-GB" sz="2000" dirty="0">
                <a:latin typeface="Avenir Book" panose="02000503020000020003" pitchFamily="2" charset="0"/>
              </a:rPr>
              <a:t>Using resources without contributing</a:t>
            </a:r>
          </a:p>
          <a:p>
            <a:pPr>
              <a:lnSpc>
                <a:spcPct val="150000"/>
              </a:lnSpc>
            </a:pPr>
            <a:r>
              <a:rPr lang="en-GB" sz="2000" dirty="0">
                <a:latin typeface="Avenir Book" panose="02000503020000020003" pitchFamily="2" charset="0"/>
              </a:rPr>
              <a:t>Even the smallest decisions can have ethical consequences </a:t>
            </a:r>
          </a:p>
        </p:txBody>
      </p:sp>
      <p:pic>
        <p:nvPicPr>
          <p:cNvPr id="8" name="Picture 7" descr="Image of drops">
            <a:extLst>
              <a:ext uri="{FF2B5EF4-FFF2-40B4-BE49-F238E27FC236}">
                <a16:creationId xmlns:a16="http://schemas.microsoft.com/office/drawing/2014/main" id="{F0B4130E-63EB-7345-9694-D9913BBDD524}"/>
              </a:ext>
            </a:extLst>
          </p:cNvPr>
          <p:cNvPicPr>
            <a:picLocks noChangeAspect="1"/>
          </p:cNvPicPr>
          <p:nvPr/>
        </p:nvPicPr>
        <p:blipFill rotWithShape="1">
          <a:blip r:embed="rId3"/>
          <a:srcRect l="2531"/>
          <a:stretch/>
        </p:blipFill>
        <p:spPr>
          <a:xfrm>
            <a:off x="7987437" y="2604481"/>
            <a:ext cx="4154084" cy="2292366"/>
          </a:xfrm>
          <a:prstGeom prst="rect">
            <a:avLst/>
          </a:prstGeom>
        </p:spPr>
      </p:pic>
      <p:cxnSp>
        <p:nvCxnSpPr>
          <p:cNvPr id="7" name="Straight Connector 6">
            <a:extLst>
              <a:ext uri="{FF2B5EF4-FFF2-40B4-BE49-F238E27FC236}">
                <a16:creationId xmlns:a16="http://schemas.microsoft.com/office/drawing/2014/main" id="{451E91EA-5E15-E3D8-E207-6416E55F0F6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52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{DDA3DB22-22A4-E34E-9A45-D013DD9BF702}tf10001121</Template>
  <TotalTime>19761</TotalTime>
  <Words>3325</Words>
  <Application>Microsoft Macintosh PowerPoint</Application>
  <PresentationFormat>Widescreen</PresentationFormat>
  <Paragraphs>421</Paragraphs>
  <Slides>64</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Avenir Book</vt:lpstr>
      <vt:lpstr>Average</vt:lpstr>
      <vt:lpstr>Calibri</vt:lpstr>
      <vt:lpstr>Calibri Light</vt:lpstr>
      <vt:lpstr>Oswald</vt:lpstr>
      <vt:lpstr>Office Theme</vt:lpstr>
      <vt:lpstr>Open and Responsible (Data) Science Citizenship 2</vt:lpstr>
      <vt:lpstr>Plan</vt:lpstr>
      <vt:lpstr>Recap From Monday</vt:lpstr>
      <vt:lpstr>Open Science</vt:lpstr>
      <vt:lpstr>Openness and Responsible Conduct of Research</vt:lpstr>
      <vt:lpstr>PowerPoint Presentation</vt:lpstr>
      <vt:lpstr>Open and Responsible Science Citizenship</vt:lpstr>
      <vt:lpstr>Open Science Throughout The Research Lifecycle </vt:lpstr>
      <vt:lpstr>Everything Has Ethical Considerations</vt:lpstr>
      <vt:lpstr>Being open and responsible at home</vt:lpstr>
      <vt:lpstr>Challenges of Being  Open at Home </vt:lpstr>
      <vt:lpstr>Implementing Open and Responsible Practices in Your Own Research </vt:lpstr>
      <vt:lpstr>Experiencing Challenges is Normal</vt:lpstr>
      <vt:lpstr>It’s OK To Have Challenges</vt:lpstr>
      <vt:lpstr>1. Cultural Resistance and Lack of Support  </vt:lpstr>
      <vt:lpstr>1a. Getting Your Institution On Board</vt:lpstr>
      <vt:lpstr>1b. Getting Better Protection and Guidance</vt:lpstr>
      <vt:lpstr>1c. Getting Over Issues of Trust </vt:lpstr>
      <vt:lpstr>1d. Changing the Way We Assess Research Excellence </vt:lpstr>
      <vt:lpstr>Still Needed: Positive Examples</vt:lpstr>
      <vt:lpstr>2. Infrastructures that Support Openness</vt:lpstr>
      <vt:lpstr>Just Because the Resources Are Online …</vt:lpstr>
      <vt:lpstr>2a. Lack of Resources</vt:lpstr>
      <vt:lpstr>You can make your workflow more open by …</vt:lpstr>
      <vt:lpstr>2a. Knowing Where to Look </vt:lpstr>
      <vt:lpstr>2b. Lack of Expertise and Training</vt:lpstr>
      <vt:lpstr>Support Networks</vt:lpstr>
      <vt:lpstr>Still Needed</vt:lpstr>
      <vt:lpstr>3. Personal Concerns</vt:lpstr>
      <vt:lpstr>3a. Knowing Your Rights/Responsibilities</vt:lpstr>
      <vt:lpstr>3b. Openness as a Continuum</vt:lpstr>
      <vt:lpstr>3c. Managing Risk</vt:lpstr>
      <vt:lpstr>Still Needed: More Evidence</vt:lpstr>
      <vt:lpstr>Openness Is A  Lifelong Journey</vt:lpstr>
      <vt:lpstr>Let’s go back to our notes and see what resources we can fill in </vt:lpstr>
      <vt:lpstr>Learning to Look at  the Bigger Picture </vt:lpstr>
      <vt:lpstr>Looking at the Bigger Picture: Ethical Challenges of Data Science </vt:lpstr>
      <vt:lpstr>Challenges Beyond the Research Context </vt:lpstr>
      <vt:lpstr>Dual-Use and Responsible Research and Innovation</vt:lpstr>
      <vt:lpstr>Societally Responsible and Inclusive Technologies</vt:lpstr>
      <vt:lpstr>RRI and Digital Technologies</vt:lpstr>
      <vt:lpstr>Bias </vt:lpstr>
      <vt:lpstr>Causing Harm Through Bias and Discrimination</vt:lpstr>
      <vt:lpstr>Value Ladened Nature of Algorithmic Design</vt:lpstr>
      <vt:lpstr>Unethical Algorithms</vt:lpstr>
      <vt:lpstr>Example 1: Algorithmic decisions on bail</vt:lpstr>
      <vt:lpstr>Eliminating Human Bias?</vt:lpstr>
      <vt:lpstr>Proprietary Software to Determine Risk?</vt:lpstr>
      <vt:lpstr>Looking at the Data </vt:lpstr>
      <vt:lpstr>Is the Software Unethical?</vt:lpstr>
      <vt:lpstr>Even the Smallest Decisions Can Introduce Bias</vt:lpstr>
      <vt:lpstr>Campaigning for Justice: ProPublica</vt:lpstr>
      <vt:lpstr>Rebalancing data</vt:lpstr>
      <vt:lpstr>Example 2: Facial Recognition Software</vt:lpstr>
      <vt:lpstr>Significant Harms From Deployment</vt:lpstr>
      <vt:lpstr>Algorithmic Justice League</vt:lpstr>
      <vt:lpstr>Dual/Malicious Use and Normalization</vt:lpstr>
      <vt:lpstr>Recognizing the Politics of Data Science </vt:lpstr>
      <vt:lpstr>Ethical Data-Intensive RRI</vt:lpstr>
      <vt:lpstr>Design Decisions Can Cause Real-World Harms</vt:lpstr>
      <vt:lpstr>Ethics at the Centre of Data Science</vt:lpstr>
      <vt:lpstr>Extending Data Science Citizenship Responsibilities</vt:lpstr>
      <vt:lpstr>Outline for Next Week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Bezuidenhout</dc:creator>
  <cp:lastModifiedBy>Bezuidenhout, L.M. (Louise)</cp:lastModifiedBy>
  <cp:revision>52</cp:revision>
  <cp:lastPrinted>2023-07-20T13:22:10Z</cp:lastPrinted>
  <dcterms:created xsi:type="dcterms:W3CDTF">2019-12-03T20:22:13Z</dcterms:created>
  <dcterms:modified xsi:type="dcterms:W3CDTF">2024-11-08T22:02:34Z</dcterms:modified>
</cp:coreProperties>
</file>